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7" r:id="rId2"/>
    <p:sldId id="281" r:id="rId3"/>
    <p:sldId id="283" r:id="rId4"/>
    <p:sldId id="260" r:id="rId5"/>
    <p:sldId id="258" r:id="rId6"/>
    <p:sldId id="261" r:id="rId7"/>
    <p:sldId id="259" r:id="rId8"/>
    <p:sldId id="279" r:id="rId9"/>
    <p:sldId id="270" r:id="rId10"/>
    <p:sldId id="273" r:id="rId11"/>
    <p:sldId id="271" r:id="rId12"/>
    <p:sldId id="276" r:id="rId13"/>
    <p:sldId id="277" r:id="rId14"/>
    <p:sldId id="274" r:id="rId15"/>
    <p:sldId id="275" r:id="rId16"/>
    <p:sldId id="280" r:id="rId17"/>
    <p:sldId id="278"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81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43EE59-3DC6-48DC-B5A0-560162A1F95F}" type="datetimeFigureOut">
              <a:rPr lang="en-GB" smtClean="0"/>
              <a:t>08/10/2018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DC99CC-6754-44DF-94BE-E51EEF5EDF00}" type="slidenum">
              <a:rPr lang="en-GB" smtClean="0"/>
              <a:t>‹#›</a:t>
            </a:fld>
            <a:endParaRPr lang="en-GB"/>
          </a:p>
        </p:txBody>
      </p:sp>
    </p:spTree>
    <p:extLst>
      <p:ext uri="{BB962C8B-B14F-4D97-AF65-F5344CB8AC3E}">
        <p14:creationId xmlns:p14="http://schemas.microsoft.com/office/powerpoint/2010/main" val="11145379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lesson is around 2-3 hours</a:t>
            </a:r>
          </a:p>
        </p:txBody>
      </p:sp>
      <p:sp>
        <p:nvSpPr>
          <p:cNvPr id="4" name="Slide Number Placeholder 3"/>
          <p:cNvSpPr>
            <a:spLocks noGrp="1"/>
          </p:cNvSpPr>
          <p:nvPr>
            <p:ph type="sldNum" sz="quarter" idx="10"/>
          </p:nvPr>
        </p:nvSpPr>
        <p:spPr/>
        <p:txBody>
          <a:bodyPr/>
          <a:lstStyle/>
          <a:p>
            <a:fld id="{6B9E4CA7-7173-4CD1-9EF7-0199FDC408F9}" type="slidenum">
              <a:rPr lang="en-GB" smtClean="0"/>
              <a:t>1</a:t>
            </a:fld>
            <a:endParaRPr lang="en-GB"/>
          </a:p>
        </p:txBody>
      </p:sp>
    </p:spTree>
    <p:extLst>
      <p:ext uri="{BB962C8B-B14F-4D97-AF65-F5344CB8AC3E}">
        <p14:creationId xmlns:p14="http://schemas.microsoft.com/office/powerpoint/2010/main" val="6710201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Elicit the activities</a:t>
            </a:r>
          </a:p>
        </p:txBody>
      </p:sp>
      <p:sp>
        <p:nvSpPr>
          <p:cNvPr id="4" name="Slide Number Placeholder 3"/>
          <p:cNvSpPr>
            <a:spLocks noGrp="1"/>
          </p:cNvSpPr>
          <p:nvPr>
            <p:ph type="sldNum" sz="quarter" idx="5"/>
          </p:nvPr>
        </p:nvSpPr>
        <p:spPr/>
        <p:txBody>
          <a:bodyPr/>
          <a:lstStyle/>
          <a:p>
            <a:fld id="{DEDC99CC-6754-44DF-94BE-E51EEF5EDF00}" type="slidenum">
              <a:rPr lang="en-GB" smtClean="0"/>
              <a:t>2</a:t>
            </a:fld>
            <a:endParaRPr lang="en-GB"/>
          </a:p>
        </p:txBody>
      </p:sp>
    </p:spTree>
    <p:extLst>
      <p:ext uri="{BB962C8B-B14F-4D97-AF65-F5344CB8AC3E}">
        <p14:creationId xmlns:p14="http://schemas.microsoft.com/office/powerpoint/2010/main" val="18945923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Ss predict the </a:t>
            </a:r>
            <a:r>
              <a:rPr lang="en-GB" dirty="0" err="1"/>
              <a:t>gapfills</a:t>
            </a:r>
            <a:r>
              <a:rPr lang="en-GB" dirty="0"/>
              <a:t>, then play the song. A follow up discussion could be around whether Ss agree with each verse.</a:t>
            </a:r>
          </a:p>
          <a:p>
            <a:r>
              <a:rPr lang="en-GB" dirty="0"/>
              <a:t>Key: (1) heaven (2) hell  (3) today  (4) countries (5) religions (6) peace  (7)  one  (8) possessions   (9)  greed (10) hunger</a:t>
            </a:r>
          </a:p>
        </p:txBody>
      </p:sp>
      <p:sp>
        <p:nvSpPr>
          <p:cNvPr id="4" name="Slide Number Placeholder 3"/>
          <p:cNvSpPr>
            <a:spLocks noGrp="1"/>
          </p:cNvSpPr>
          <p:nvPr>
            <p:ph type="sldNum" sz="quarter" idx="5"/>
          </p:nvPr>
        </p:nvSpPr>
        <p:spPr/>
        <p:txBody>
          <a:bodyPr/>
          <a:lstStyle/>
          <a:p>
            <a:fld id="{DEDC99CC-6754-44DF-94BE-E51EEF5EDF00}" type="slidenum">
              <a:rPr lang="en-GB" smtClean="0"/>
              <a:t>4</a:t>
            </a:fld>
            <a:endParaRPr lang="en-GB"/>
          </a:p>
        </p:txBody>
      </p:sp>
    </p:spTree>
    <p:extLst>
      <p:ext uri="{BB962C8B-B14F-4D97-AF65-F5344CB8AC3E}">
        <p14:creationId xmlns:p14="http://schemas.microsoft.com/office/powerpoint/2010/main" val="12717552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Pairs/groups collaborate and report back. You can require the use of </a:t>
            </a:r>
            <a:r>
              <a:rPr lang="en-GB" i="1" dirty="0"/>
              <a:t>x need(s) to be + past participle </a:t>
            </a:r>
            <a:r>
              <a:rPr lang="en-GB" dirty="0"/>
              <a:t>if relevant</a:t>
            </a:r>
          </a:p>
        </p:txBody>
      </p:sp>
      <p:sp>
        <p:nvSpPr>
          <p:cNvPr id="4" name="Slide Number Placeholder 3"/>
          <p:cNvSpPr>
            <a:spLocks noGrp="1"/>
          </p:cNvSpPr>
          <p:nvPr>
            <p:ph type="sldNum" sz="quarter" idx="5"/>
          </p:nvPr>
        </p:nvSpPr>
        <p:spPr/>
        <p:txBody>
          <a:bodyPr/>
          <a:lstStyle/>
          <a:p>
            <a:fld id="{DEDC99CC-6754-44DF-94BE-E51EEF5EDF00}" type="slidenum">
              <a:rPr lang="en-GB" smtClean="0"/>
              <a:t>6</a:t>
            </a:fld>
            <a:endParaRPr lang="en-GB"/>
          </a:p>
        </p:txBody>
      </p:sp>
    </p:spTree>
    <p:extLst>
      <p:ext uri="{BB962C8B-B14F-4D97-AF65-F5344CB8AC3E}">
        <p14:creationId xmlns:p14="http://schemas.microsoft.com/office/powerpoint/2010/main" val="34748938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can print</a:t>
            </a:r>
            <a:r>
              <a:rPr lang="en-GB" baseline="0" dirty="0"/>
              <a:t> and cut up this sheet for learners to match in groups. </a:t>
            </a:r>
            <a:r>
              <a:rPr lang="en-GB" dirty="0"/>
              <a:t>Key: 1)d 2)a  3)e  4)</a:t>
            </a:r>
            <a:r>
              <a:rPr lang="en-GB" dirty="0" err="1"/>
              <a:t>i</a:t>
            </a:r>
            <a:r>
              <a:rPr lang="en-GB" dirty="0"/>
              <a:t>  5)f   6)g   7)c 8)b   9) h 10) j</a:t>
            </a:r>
          </a:p>
        </p:txBody>
      </p:sp>
      <p:sp>
        <p:nvSpPr>
          <p:cNvPr id="4" name="Slide Number Placeholder 3"/>
          <p:cNvSpPr>
            <a:spLocks noGrp="1"/>
          </p:cNvSpPr>
          <p:nvPr>
            <p:ph type="sldNum" sz="quarter" idx="10"/>
          </p:nvPr>
        </p:nvSpPr>
        <p:spPr/>
        <p:txBody>
          <a:bodyPr/>
          <a:lstStyle/>
          <a:p>
            <a:fld id="{6B9E4CA7-7173-4CD1-9EF7-0199FDC408F9}" type="slidenum">
              <a:rPr lang="en-GB" smtClean="0"/>
              <a:t>7</a:t>
            </a:fld>
            <a:endParaRPr lang="en-GB"/>
          </a:p>
        </p:txBody>
      </p:sp>
    </p:spTree>
    <p:extLst>
      <p:ext uri="{BB962C8B-B14F-4D97-AF65-F5344CB8AC3E}">
        <p14:creationId xmlns:p14="http://schemas.microsoft.com/office/powerpoint/2010/main" val="4278129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(5) d (6) c  (7)  a  (8)  b</a:t>
            </a:r>
          </a:p>
        </p:txBody>
      </p:sp>
      <p:sp>
        <p:nvSpPr>
          <p:cNvPr id="4" name="Slide Number Placeholder 3"/>
          <p:cNvSpPr>
            <a:spLocks noGrp="1"/>
          </p:cNvSpPr>
          <p:nvPr>
            <p:ph type="sldNum" sz="quarter" idx="5"/>
          </p:nvPr>
        </p:nvSpPr>
        <p:spPr/>
        <p:txBody>
          <a:bodyPr/>
          <a:lstStyle/>
          <a:p>
            <a:fld id="{DEDC99CC-6754-44DF-94BE-E51EEF5EDF00}" type="slidenum">
              <a:rPr lang="en-GB" smtClean="0"/>
              <a:t>10</a:t>
            </a:fld>
            <a:endParaRPr lang="en-GB"/>
          </a:p>
        </p:txBody>
      </p:sp>
    </p:spTree>
    <p:extLst>
      <p:ext uri="{BB962C8B-B14F-4D97-AF65-F5344CB8AC3E}">
        <p14:creationId xmlns:p14="http://schemas.microsoft.com/office/powerpoint/2010/main" val="18607644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(A) (1) No  (2) Yes  (B) (1) Yes  (2) second  (3)  Yes</a:t>
            </a:r>
          </a:p>
        </p:txBody>
      </p:sp>
      <p:sp>
        <p:nvSpPr>
          <p:cNvPr id="4" name="Slide Number Placeholder 3"/>
          <p:cNvSpPr>
            <a:spLocks noGrp="1"/>
          </p:cNvSpPr>
          <p:nvPr>
            <p:ph type="sldNum" sz="quarter" idx="5"/>
          </p:nvPr>
        </p:nvSpPr>
        <p:spPr/>
        <p:txBody>
          <a:bodyPr/>
          <a:lstStyle/>
          <a:p>
            <a:fld id="{DEDC99CC-6754-44DF-94BE-E51EEF5EDF00}" type="slidenum">
              <a:rPr lang="en-GB" smtClean="0"/>
              <a:t>14</a:t>
            </a:fld>
            <a:endParaRPr lang="en-GB"/>
          </a:p>
        </p:txBody>
      </p:sp>
    </p:spTree>
    <p:extLst>
      <p:ext uri="{BB962C8B-B14F-4D97-AF65-F5344CB8AC3E}">
        <p14:creationId xmlns:p14="http://schemas.microsoft.com/office/powerpoint/2010/main" val="11770144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EDC99CC-6754-44DF-94BE-E51EEF5EDF00}" type="slidenum">
              <a:rPr lang="en-GB" smtClean="0"/>
              <a:t>17</a:t>
            </a:fld>
            <a:endParaRPr lang="en-GB"/>
          </a:p>
        </p:txBody>
      </p:sp>
    </p:spTree>
    <p:extLst>
      <p:ext uri="{BB962C8B-B14F-4D97-AF65-F5344CB8AC3E}">
        <p14:creationId xmlns:p14="http://schemas.microsoft.com/office/powerpoint/2010/main" val="26556012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611F29-D411-4FDC-8F14-4061E46A400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75F8FB4-8C74-42D2-B231-2D3AC71D559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3AD3776-64B9-4355-9970-3DE6F2477FBB}"/>
              </a:ext>
            </a:extLst>
          </p:cNvPr>
          <p:cNvSpPr>
            <a:spLocks noGrp="1"/>
          </p:cNvSpPr>
          <p:nvPr>
            <p:ph type="dt" sz="half" idx="10"/>
          </p:nvPr>
        </p:nvSpPr>
        <p:spPr/>
        <p:txBody>
          <a:bodyPr/>
          <a:lstStyle/>
          <a:p>
            <a:fld id="{4D4D1FF7-D622-4C47-9DD8-B2A623D51C82}" type="datetimeFigureOut">
              <a:rPr lang="en-GB" smtClean="0"/>
              <a:t>08/10/2018</a:t>
            </a:fld>
            <a:endParaRPr lang="en-GB"/>
          </a:p>
        </p:txBody>
      </p:sp>
      <p:sp>
        <p:nvSpPr>
          <p:cNvPr id="5" name="Footer Placeholder 4">
            <a:extLst>
              <a:ext uri="{FF2B5EF4-FFF2-40B4-BE49-F238E27FC236}">
                <a16:creationId xmlns:a16="http://schemas.microsoft.com/office/drawing/2014/main" id="{AC30AED2-77C9-432F-9500-ED27361B77A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58EFE18-00F9-4655-88A0-BD683369AA6E}"/>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1393548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55E5B9-BDD8-493D-A0B2-055F96CD7DC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362A8B3-3E01-4414-97AD-04F6533B25C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4CBC629-5022-43A6-B0C9-C9518B5258A6}"/>
              </a:ext>
            </a:extLst>
          </p:cNvPr>
          <p:cNvSpPr>
            <a:spLocks noGrp="1"/>
          </p:cNvSpPr>
          <p:nvPr>
            <p:ph type="dt" sz="half" idx="10"/>
          </p:nvPr>
        </p:nvSpPr>
        <p:spPr/>
        <p:txBody>
          <a:bodyPr/>
          <a:lstStyle/>
          <a:p>
            <a:fld id="{4D4D1FF7-D622-4C47-9DD8-B2A623D51C82}" type="datetimeFigureOut">
              <a:rPr lang="en-GB" smtClean="0"/>
              <a:t>08/10/2018</a:t>
            </a:fld>
            <a:endParaRPr lang="en-GB"/>
          </a:p>
        </p:txBody>
      </p:sp>
      <p:sp>
        <p:nvSpPr>
          <p:cNvPr id="5" name="Footer Placeholder 4">
            <a:extLst>
              <a:ext uri="{FF2B5EF4-FFF2-40B4-BE49-F238E27FC236}">
                <a16:creationId xmlns:a16="http://schemas.microsoft.com/office/drawing/2014/main" id="{06FCB9EC-A064-4665-9371-321C534DA0C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872B216-180F-42DC-B8D8-82CB5F921829}"/>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35385678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2D5E173-BD37-4521-B920-35D193F6061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98430AF-868A-488B-B984-258F5AF6498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07F6D59-5A33-4BA3-9788-1CAC312224CE}"/>
              </a:ext>
            </a:extLst>
          </p:cNvPr>
          <p:cNvSpPr>
            <a:spLocks noGrp="1"/>
          </p:cNvSpPr>
          <p:nvPr>
            <p:ph type="dt" sz="half" idx="10"/>
          </p:nvPr>
        </p:nvSpPr>
        <p:spPr/>
        <p:txBody>
          <a:bodyPr/>
          <a:lstStyle/>
          <a:p>
            <a:fld id="{4D4D1FF7-D622-4C47-9DD8-B2A623D51C82}" type="datetimeFigureOut">
              <a:rPr lang="en-GB" smtClean="0"/>
              <a:t>08/10/2018</a:t>
            </a:fld>
            <a:endParaRPr lang="en-GB"/>
          </a:p>
        </p:txBody>
      </p:sp>
      <p:sp>
        <p:nvSpPr>
          <p:cNvPr id="5" name="Footer Placeholder 4">
            <a:extLst>
              <a:ext uri="{FF2B5EF4-FFF2-40B4-BE49-F238E27FC236}">
                <a16:creationId xmlns:a16="http://schemas.microsoft.com/office/drawing/2014/main" id="{56BCF29D-CA1D-47E5-BDD0-B03269E4A8D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8323DD4-A54E-454F-A48C-2E9939242F16}"/>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2365371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BF0B0E-70B7-4205-9234-11F08E6E48E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E7F1F9E-E35E-46FC-8527-C369332E72C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1713EDA-55F5-4785-813D-E22AB85BCFF6}"/>
              </a:ext>
            </a:extLst>
          </p:cNvPr>
          <p:cNvSpPr>
            <a:spLocks noGrp="1"/>
          </p:cNvSpPr>
          <p:nvPr>
            <p:ph type="dt" sz="half" idx="10"/>
          </p:nvPr>
        </p:nvSpPr>
        <p:spPr/>
        <p:txBody>
          <a:bodyPr/>
          <a:lstStyle/>
          <a:p>
            <a:fld id="{4D4D1FF7-D622-4C47-9DD8-B2A623D51C82}" type="datetimeFigureOut">
              <a:rPr lang="en-GB" smtClean="0"/>
              <a:t>08/10/2018</a:t>
            </a:fld>
            <a:endParaRPr lang="en-GB"/>
          </a:p>
        </p:txBody>
      </p:sp>
      <p:sp>
        <p:nvSpPr>
          <p:cNvPr id="5" name="Footer Placeholder 4">
            <a:extLst>
              <a:ext uri="{FF2B5EF4-FFF2-40B4-BE49-F238E27FC236}">
                <a16:creationId xmlns:a16="http://schemas.microsoft.com/office/drawing/2014/main" id="{2A21519A-684B-49B3-8CFD-B16A1B3CBB4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BDB6102-B47F-42BF-A751-84B4BC20812F}"/>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36077979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CEC2D9-8DB2-47A3-A140-E1FDA2FA19D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9E572F8-4955-480B-8A78-7214ED82481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92B2756-0979-4327-8850-1759E2CCA52F}"/>
              </a:ext>
            </a:extLst>
          </p:cNvPr>
          <p:cNvSpPr>
            <a:spLocks noGrp="1"/>
          </p:cNvSpPr>
          <p:nvPr>
            <p:ph type="dt" sz="half" idx="10"/>
          </p:nvPr>
        </p:nvSpPr>
        <p:spPr/>
        <p:txBody>
          <a:bodyPr/>
          <a:lstStyle/>
          <a:p>
            <a:fld id="{4D4D1FF7-D622-4C47-9DD8-B2A623D51C82}" type="datetimeFigureOut">
              <a:rPr lang="en-GB" smtClean="0"/>
              <a:t>08/10/2018</a:t>
            </a:fld>
            <a:endParaRPr lang="en-GB"/>
          </a:p>
        </p:txBody>
      </p:sp>
      <p:sp>
        <p:nvSpPr>
          <p:cNvPr id="5" name="Footer Placeholder 4">
            <a:extLst>
              <a:ext uri="{FF2B5EF4-FFF2-40B4-BE49-F238E27FC236}">
                <a16:creationId xmlns:a16="http://schemas.microsoft.com/office/drawing/2014/main" id="{3A7CB524-4ADF-440F-A054-D9AC9955980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B31E9CE-34A7-4474-9F43-13DB3FB66E53}"/>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40743264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33E56B-516B-4585-A733-3D2AD757A32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3760771-2658-461A-8606-D4D5B9B966E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27FE0E1-DB1E-4A31-8DDB-C49D3A4B948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C89D048-5ECB-4F50-BA33-02B72DB9482B}"/>
              </a:ext>
            </a:extLst>
          </p:cNvPr>
          <p:cNvSpPr>
            <a:spLocks noGrp="1"/>
          </p:cNvSpPr>
          <p:nvPr>
            <p:ph type="dt" sz="half" idx="10"/>
          </p:nvPr>
        </p:nvSpPr>
        <p:spPr/>
        <p:txBody>
          <a:bodyPr/>
          <a:lstStyle/>
          <a:p>
            <a:fld id="{4D4D1FF7-D622-4C47-9DD8-B2A623D51C82}" type="datetimeFigureOut">
              <a:rPr lang="en-GB" smtClean="0"/>
              <a:t>08/10/2018</a:t>
            </a:fld>
            <a:endParaRPr lang="en-GB"/>
          </a:p>
        </p:txBody>
      </p:sp>
      <p:sp>
        <p:nvSpPr>
          <p:cNvPr id="6" name="Footer Placeholder 5">
            <a:extLst>
              <a:ext uri="{FF2B5EF4-FFF2-40B4-BE49-F238E27FC236}">
                <a16:creationId xmlns:a16="http://schemas.microsoft.com/office/drawing/2014/main" id="{B262324C-EF67-445B-A551-8A17039469D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6D2D161-482D-4B8B-8825-87DE5B91C505}"/>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1741781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43A63F-1708-4F27-AE21-48EA169585D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945DABA-E42C-4B5A-A34B-D78D8B6973F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9746EFC-C0E1-421D-9518-7834D04093E6}"/>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92153E5-4247-42F7-8F54-1CA9B67DD50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CE8C44B-BFDC-4BB9-B8F0-A1644D2380B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9AE6662-678C-4233-ADAE-BB3C058B82FE}"/>
              </a:ext>
            </a:extLst>
          </p:cNvPr>
          <p:cNvSpPr>
            <a:spLocks noGrp="1"/>
          </p:cNvSpPr>
          <p:nvPr>
            <p:ph type="dt" sz="half" idx="10"/>
          </p:nvPr>
        </p:nvSpPr>
        <p:spPr/>
        <p:txBody>
          <a:bodyPr/>
          <a:lstStyle/>
          <a:p>
            <a:fld id="{4D4D1FF7-D622-4C47-9DD8-B2A623D51C82}" type="datetimeFigureOut">
              <a:rPr lang="en-GB" smtClean="0"/>
              <a:t>08/10/2018</a:t>
            </a:fld>
            <a:endParaRPr lang="en-GB"/>
          </a:p>
        </p:txBody>
      </p:sp>
      <p:sp>
        <p:nvSpPr>
          <p:cNvPr id="8" name="Footer Placeholder 7">
            <a:extLst>
              <a:ext uri="{FF2B5EF4-FFF2-40B4-BE49-F238E27FC236}">
                <a16:creationId xmlns:a16="http://schemas.microsoft.com/office/drawing/2014/main" id="{EF1A2325-3A55-4B60-A7A7-FC7C201E397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C7326D9-3752-48E5-A48D-B9F877974798}"/>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13156163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6DD2D4-693A-4614-81F5-B31A48AA093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B183BB0-82C0-41B2-8CA1-15832676C61E}"/>
              </a:ext>
            </a:extLst>
          </p:cNvPr>
          <p:cNvSpPr>
            <a:spLocks noGrp="1"/>
          </p:cNvSpPr>
          <p:nvPr>
            <p:ph type="dt" sz="half" idx="10"/>
          </p:nvPr>
        </p:nvSpPr>
        <p:spPr/>
        <p:txBody>
          <a:bodyPr/>
          <a:lstStyle/>
          <a:p>
            <a:fld id="{4D4D1FF7-D622-4C47-9DD8-B2A623D51C82}" type="datetimeFigureOut">
              <a:rPr lang="en-GB" smtClean="0"/>
              <a:t>08/10/2018</a:t>
            </a:fld>
            <a:endParaRPr lang="en-GB"/>
          </a:p>
        </p:txBody>
      </p:sp>
      <p:sp>
        <p:nvSpPr>
          <p:cNvPr id="4" name="Footer Placeholder 3">
            <a:extLst>
              <a:ext uri="{FF2B5EF4-FFF2-40B4-BE49-F238E27FC236}">
                <a16:creationId xmlns:a16="http://schemas.microsoft.com/office/drawing/2014/main" id="{E151C4E2-B283-45B9-94C9-A267DF0E0A6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C2F5964-3C26-443B-94BC-CEE495E22D23}"/>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659098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F6C638D-6972-444F-9B97-A69F8205562C}"/>
              </a:ext>
            </a:extLst>
          </p:cNvPr>
          <p:cNvSpPr>
            <a:spLocks noGrp="1"/>
          </p:cNvSpPr>
          <p:nvPr>
            <p:ph type="dt" sz="half" idx="10"/>
          </p:nvPr>
        </p:nvSpPr>
        <p:spPr/>
        <p:txBody>
          <a:bodyPr/>
          <a:lstStyle/>
          <a:p>
            <a:fld id="{4D4D1FF7-D622-4C47-9DD8-B2A623D51C82}" type="datetimeFigureOut">
              <a:rPr lang="en-GB" smtClean="0"/>
              <a:t>08/10/2018</a:t>
            </a:fld>
            <a:endParaRPr lang="en-GB"/>
          </a:p>
        </p:txBody>
      </p:sp>
      <p:sp>
        <p:nvSpPr>
          <p:cNvPr id="3" name="Footer Placeholder 2">
            <a:extLst>
              <a:ext uri="{FF2B5EF4-FFF2-40B4-BE49-F238E27FC236}">
                <a16:creationId xmlns:a16="http://schemas.microsoft.com/office/drawing/2014/main" id="{FD23426F-947A-4CCF-8721-4531ABE49E1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90AFDB7-5776-47D1-B9E6-AECCEE134E7D}"/>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30395041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1C1202-B1B3-4892-808C-44DB4D34FED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8F747C1-43F7-497B-85C1-587BD83A070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FFF3DD6-6500-45AC-A08F-7C63DEDFED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63E909C-2182-47F4-A7F1-213A7D04FFB3}"/>
              </a:ext>
            </a:extLst>
          </p:cNvPr>
          <p:cNvSpPr>
            <a:spLocks noGrp="1"/>
          </p:cNvSpPr>
          <p:nvPr>
            <p:ph type="dt" sz="half" idx="10"/>
          </p:nvPr>
        </p:nvSpPr>
        <p:spPr/>
        <p:txBody>
          <a:bodyPr/>
          <a:lstStyle/>
          <a:p>
            <a:fld id="{4D4D1FF7-D622-4C47-9DD8-B2A623D51C82}" type="datetimeFigureOut">
              <a:rPr lang="en-GB" smtClean="0"/>
              <a:t>08/10/2018</a:t>
            </a:fld>
            <a:endParaRPr lang="en-GB"/>
          </a:p>
        </p:txBody>
      </p:sp>
      <p:sp>
        <p:nvSpPr>
          <p:cNvPr id="6" name="Footer Placeholder 5">
            <a:extLst>
              <a:ext uri="{FF2B5EF4-FFF2-40B4-BE49-F238E27FC236}">
                <a16:creationId xmlns:a16="http://schemas.microsoft.com/office/drawing/2014/main" id="{F1CF8534-D5ED-4341-9418-617037C9D36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4C87C7E-BAFD-4C85-B1C0-5DF6D8F58177}"/>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3105326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FB4802-3C4E-4C08-8856-D2B72DA4C0A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50B13C6-94FA-4311-880A-9444B755A6A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078DF70-541A-4626-B0E4-CD75D1B2ED9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CBBA3FE-D4AD-4768-8533-5DBEB90FC719}"/>
              </a:ext>
            </a:extLst>
          </p:cNvPr>
          <p:cNvSpPr>
            <a:spLocks noGrp="1"/>
          </p:cNvSpPr>
          <p:nvPr>
            <p:ph type="dt" sz="half" idx="10"/>
          </p:nvPr>
        </p:nvSpPr>
        <p:spPr/>
        <p:txBody>
          <a:bodyPr/>
          <a:lstStyle/>
          <a:p>
            <a:fld id="{4D4D1FF7-D622-4C47-9DD8-B2A623D51C82}" type="datetimeFigureOut">
              <a:rPr lang="en-GB" smtClean="0"/>
              <a:t>08/10/2018</a:t>
            </a:fld>
            <a:endParaRPr lang="en-GB"/>
          </a:p>
        </p:txBody>
      </p:sp>
      <p:sp>
        <p:nvSpPr>
          <p:cNvPr id="6" name="Footer Placeholder 5">
            <a:extLst>
              <a:ext uri="{FF2B5EF4-FFF2-40B4-BE49-F238E27FC236}">
                <a16:creationId xmlns:a16="http://schemas.microsoft.com/office/drawing/2014/main" id="{36DEDFA0-880D-4778-8E8F-5F346093AEC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F577334-6968-4916-9F07-C3AADB27D8A1}"/>
              </a:ext>
            </a:extLst>
          </p:cNvPr>
          <p:cNvSpPr>
            <a:spLocks noGrp="1"/>
          </p:cNvSpPr>
          <p:nvPr>
            <p:ph type="sldNum" sz="quarter" idx="12"/>
          </p:nvPr>
        </p:nvSpPr>
        <p:spPr/>
        <p:txBody>
          <a:bodyPr/>
          <a:lstStyle/>
          <a:p>
            <a:fld id="{D2FF5A9D-8CC4-4EFC-B576-EE74398F57DE}" type="slidenum">
              <a:rPr lang="en-GB" smtClean="0"/>
              <a:t>‹#›</a:t>
            </a:fld>
            <a:endParaRPr lang="en-GB"/>
          </a:p>
        </p:txBody>
      </p:sp>
    </p:spTree>
    <p:extLst>
      <p:ext uri="{BB962C8B-B14F-4D97-AF65-F5344CB8AC3E}">
        <p14:creationId xmlns:p14="http://schemas.microsoft.com/office/powerpoint/2010/main" val="38963829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D597902-936E-4E81-B057-5E98EB81AF1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D9BCCFD-0B83-4A35-A5F1-09F43853557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D0FC83B-796C-4357-AC96-2312F1DD7E5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4D1FF7-D622-4C47-9DD8-B2A623D51C82}" type="datetimeFigureOut">
              <a:rPr lang="en-GB" smtClean="0"/>
              <a:t>08/10/2018</a:t>
            </a:fld>
            <a:endParaRPr lang="en-GB"/>
          </a:p>
        </p:txBody>
      </p:sp>
      <p:sp>
        <p:nvSpPr>
          <p:cNvPr id="5" name="Footer Placeholder 4">
            <a:extLst>
              <a:ext uri="{FF2B5EF4-FFF2-40B4-BE49-F238E27FC236}">
                <a16:creationId xmlns:a16="http://schemas.microsoft.com/office/drawing/2014/main" id="{66CF55BD-CE78-4331-B81C-27F910B399A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74CB115F-E78F-4D7C-BF2E-06CEE11F24D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FF5A9D-8CC4-4EFC-B576-EE74398F57DE}" type="slidenum">
              <a:rPr lang="en-GB" smtClean="0"/>
              <a:t>‹#›</a:t>
            </a:fld>
            <a:endParaRPr lang="en-GB"/>
          </a:p>
        </p:txBody>
      </p:sp>
    </p:spTree>
    <p:extLst>
      <p:ext uri="{BB962C8B-B14F-4D97-AF65-F5344CB8AC3E}">
        <p14:creationId xmlns:p14="http://schemas.microsoft.com/office/powerpoint/2010/main" val="15203324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newint.org/features/2018/09/18/10-steps-world-peace"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8" Type="http://schemas.openxmlformats.org/officeDocument/2006/relationships/image" Target="../media/image8.jpg"/><Relationship Id="rId3" Type="http://schemas.openxmlformats.org/officeDocument/2006/relationships/image" Target="../media/image3.png"/><Relationship Id="rId7"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4.jpg"/><Relationship Id="rId9" Type="http://schemas.openxmlformats.org/officeDocument/2006/relationships/image" Target="../media/image9.jpe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s://www.google.com/imgres?imgurl=https://c1.staticflickr.com/4/3294/3093077315_7d2b7268ab.jpg&amp;imgrefurl=https://www.flickr.com/photos/httpoldmaisonblogspotcom/3093077315&amp;docid=xUz-gYnHY63QpM&amp;tbnid=hg3yRJSIBqnnaM:&amp;vet=10ahUKEwjdqIytwPTdAhVFXMAKHe74CfEQMwhIKAswCw..i&amp;w=390&amp;h=388&amp;bih=770&amp;biw=1536&amp;q=john%20lennon&amp;ved=0ahUKEwjdqIytwPTdAhVFXMAKHe74CfEQMwhIKAswCw&amp;iact=mrc&amp;uact=8"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hyperlink" Target="https://www.youtube.com/watch?v=vqLH44X1DcI"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1.png"/><Relationship Id="rId4" Type="http://schemas.openxmlformats.org/officeDocument/2006/relationships/image" Target="../media/image13.jpg"/></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31504" y="908720"/>
            <a:ext cx="8930202" cy="3618304"/>
          </a:xfrm>
        </p:spPr>
        <p:txBody>
          <a:bodyPr>
            <a:noAutofit/>
          </a:bodyPr>
          <a:lstStyle/>
          <a:p>
            <a:r>
              <a:rPr lang="en-GB" sz="8600" b="1" dirty="0">
                <a:solidFill>
                  <a:srgbClr val="7030A0"/>
                </a:solidFill>
              </a:rPr>
              <a:t>Steps to World Peace</a:t>
            </a:r>
          </a:p>
        </p:txBody>
      </p:sp>
      <p:sp>
        <p:nvSpPr>
          <p:cNvPr id="3" name="Subtitle 2"/>
          <p:cNvSpPr>
            <a:spLocks noGrp="1"/>
          </p:cNvSpPr>
          <p:nvPr>
            <p:ph type="subTitle" idx="1"/>
          </p:nvPr>
        </p:nvSpPr>
        <p:spPr>
          <a:xfrm>
            <a:off x="1847528" y="5085184"/>
            <a:ext cx="8352928" cy="1224136"/>
          </a:xfrm>
        </p:spPr>
        <p:txBody>
          <a:bodyPr>
            <a:normAutofit/>
          </a:bodyPr>
          <a:lstStyle/>
          <a:p>
            <a:pPr>
              <a:defRPr/>
            </a:pPr>
            <a:r>
              <a:rPr lang="en-GB" altLang="en-US" b="1" dirty="0">
                <a:solidFill>
                  <a:schemeClr val="accent6">
                    <a:lumMod val="50000"/>
                  </a:schemeClr>
                </a:solidFill>
              </a:rPr>
              <a:t> New Internationalist Easier English</a:t>
            </a:r>
          </a:p>
          <a:p>
            <a:pPr>
              <a:defRPr/>
            </a:pPr>
            <a:r>
              <a:rPr lang="en-GB" altLang="en-US" b="1" dirty="0">
                <a:solidFill>
                  <a:srgbClr val="00B050"/>
                </a:solidFill>
              </a:rPr>
              <a:t>Ready Upper Intermediate Lesson</a:t>
            </a:r>
          </a:p>
          <a:p>
            <a:endParaRPr lang="en-GB" dirty="0"/>
          </a:p>
        </p:txBody>
      </p:sp>
      <p:pic>
        <p:nvPicPr>
          <p:cNvPr id="4" name="Picture 3">
            <a:extLst>
              <a:ext uri="{FF2B5EF4-FFF2-40B4-BE49-F238E27FC236}">
                <a16:creationId xmlns:a16="http://schemas.microsoft.com/office/drawing/2014/main" id="{2E8D8DD8-BDDE-4041-9A7D-19362F0D431D}"/>
              </a:ext>
            </a:extLst>
          </p:cNvPr>
          <p:cNvPicPr>
            <a:picLocks noChangeAspect="1"/>
          </p:cNvPicPr>
          <p:nvPr/>
        </p:nvPicPr>
        <p:blipFill>
          <a:blip r:embed="rId3"/>
          <a:stretch>
            <a:fillRect/>
          </a:stretch>
        </p:blipFill>
        <p:spPr>
          <a:xfrm>
            <a:off x="8203096" y="3244053"/>
            <a:ext cx="2888974" cy="1726162"/>
          </a:xfrm>
          <a:prstGeom prst="rect">
            <a:avLst/>
          </a:prstGeom>
        </p:spPr>
      </p:pic>
      <p:pic>
        <p:nvPicPr>
          <p:cNvPr id="6" name="Picture 5">
            <a:extLst>
              <a:ext uri="{FF2B5EF4-FFF2-40B4-BE49-F238E27FC236}">
                <a16:creationId xmlns:a16="http://schemas.microsoft.com/office/drawing/2014/main" id="{0E35CFA6-EA88-49D3-B854-F5A41744EC6A}"/>
              </a:ext>
            </a:extLst>
          </p:cNvPr>
          <p:cNvPicPr>
            <a:picLocks noChangeAspect="1"/>
          </p:cNvPicPr>
          <p:nvPr/>
        </p:nvPicPr>
        <p:blipFill>
          <a:blip r:embed="rId4"/>
          <a:stretch>
            <a:fillRect/>
          </a:stretch>
        </p:blipFill>
        <p:spPr>
          <a:xfrm>
            <a:off x="7287064" y="166494"/>
            <a:ext cx="4727123" cy="1169253"/>
          </a:xfrm>
          <a:prstGeom prst="rect">
            <a:avLst/>
          </a:prstGeom>
        </p:spPr>
      </p:pic>
    </p:spTree>
    <p:extLst>
      <p:ext uri="{BB962C8B-B14F-4D97-AF65-F5344CB8AC3E}">
        <p14:creationId xmlns:p14="http://schemas.microsoft.com/office/powerpoint/2010/main" val="27303714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674BCA-00AE-4C5B-983E-45F041007BAD}"/>
              </a:ext>
            </a:extLst>
          </p:cNvPr>
          <p:cNvSpPr>
            <a:spLocks noGrp="1"/>
          </p:cNvSpPr>
          <p:nvPr>
            <p:ph type="title"/>
          </p:nvPr>
        </p:nvSpPr>
        <p:spPr/>
        <p:txBody>
          <a:bodyPr/>
          <a:lstStyle/>
          <a:p>
            <a:r>
              <a:rPr lang="en-GB" b="1" dirty="0">
                <a:solidFill>
                  <a:srgbClr val="7030A0"/>
                </a:solidFill>
              </a:rPr>
              <a:t>Part two:</a:t>
            </a:r>
            <a:br>
              <a:rPr lang="en-GB" b="1" dirty="0">
                <a:solidFill>
                  <a:srgbClr val="7030A0"/>
                </a:solidFill>
              </a:rPr>
            </a:br>
            <a:r>
              <a:rPr lang="en-GB" b="1" dirty="0">
                <a:solidFill>
                  <a:srgbClr val="7030A0"/>
                </a:solidFill>
              </a:rPr>
              <a:t>Match the titles to the paragraphs:</a:t>
            </a:r>
            <a:endParaRPr lang="en-GB" dirty="0">
              <a:solidFill>
                <a:srgbClr val="7030A0"/>
              </a:solidFill>
            </a:endParaRPr>
          </a:p>
        </p:txBody>
      </p:sp>
      <p:sp>
        <p:nvSpPr>
          <p:cNvPr id="3" name="Content Placeholder 2">
            <a:extLst>
              <a:ext uri="{FF2B5EF4-FFF2-40B4-BE49-F238E27FC236}">
                <a16:creationId xmlns:a16="http://schemas.microsoft.com/office/drawing/2014/main" id="{123A53B6-8FDD-47A6-BB8B-2A7D975E843E}"/>
              </a:ext>
            </a:extLst>
          </p:cNvPr>
          <p:cNvSpPr>
            <a:spLocks noGrp="1"/>
          </p:cNvSpPr>
          <p:nvPr>
            <p:ph sz="half" idx="1"/>
          </p:nvPr>
        </p:nvSpPr>
        <p:spPr>
          <a:xfrm>
            <a:off x="838199" y="1825625"/>
            <a:ext cx="7629940" cy="4787210"/>
          </a:xfrm>
        </p:spPr>
        <p:txBody>
          <a:bodyPr>
            <a:normAutofit lnSpcReduction="10000"/>
          </a:bodyPr>
          <a:lstStyle/>
          <a:p>
            <a:pPr marL="0" indent="0">
              <a:buNone/>
            </a:pPr>
            <a:r>
              <a:rPr lang="en-GB" b="1" dirty="0">
                <a:solidFill>
                  <a:srgbClr val="7030A0"/>
                </a:solidFill>
              </a:rPr>
              <a:t>Title:</a:t>
            </a:r>
            <a:r>
              <a:rPr lang="en-GB" b="1" dirty="0"/>
              <a:t> </a:t>
            </a:r>
          </a:p>
          <a:p>
            <a:pPr marL="0" indent="0">
              <a:buNone/>
            </a:pPr>
            <a:r>
              <a:rPr lang="en-GB" sz="3200" b="1" dirty="0"/>
              <a:t>   </a:t>
            </a:r>
          </a:p>
          <a:p>
            <a:pPr marL="0" indent="0">
              <a:buNone/>
            </a:pPr>
            <a:r>
              <a:rPr lang="en-GB" sz="3200" b="1" dirty="0"/>
              <a:t>(a) Improve relations between  generations</a:t>
            </a:r>
            <a:endParaRPr lang="en-GB" sz="3200" dirty="0"/>
          </a:p>
          <a:p>
            <a:pPr marL="0" indent="0">
              <a:buNone/>
            </a:pPr>
            <a:endParaRPr lang="en-GB" sz="3200" b="1" dirty="0"/>
          </a:p>
          <a:p>
            <a:pPr marL="0" indent="0">
              <a:buNone/>
            </a:pPr>
            <a:r>
              <a:rPr lang="en-GB" sz="3200" b="1" dirty="0"/>
              <a:t>(b) Look at yourself</a:t>
            </a:r>
            <a:r>
              <a:rPr lang="en-GB" sz="3200" dirty="0"/>
              <a:t> </a:t>
            </a:r>
          </a:p>
          <a:p>
            <a:pPr marL="0" indent="0">
              <a:buNone/>
            </a:pPr>
            <a:endParaRPr lang="en-GB" sz="3200" b="1" dirty="0"/>
          </a:p>
          <a:p>
            <a:pPr marL="514350" indent="-514350">
              <a:buAutoNum type="alphaLcParenBoth" startAt="3"/>
            </a:pPr>
            <a:r>
              <a:rPr lang="en-GB" sz="3200" b="1" dirty="0"/>
              <a:t>Protect political space</a:t>
            </a:r>
            <a:r>
              <a:rPr lang="en-GB" sz="3200" dirty="0"/>
              <a:t> </a:t>
            </a:r>
          </a:p>
          <a:p>
            <a:pPr marL="0" indent="0">
              <a:buNone/>
            </a:pPr>
            <a:endParaRPr lang="en-GB" sz="3200" dirty="0"/>
          </a:p>
          <a:p>
            <a:pPr marL="0" indent="0">
              <a:buNone/>
            </a:pPr>
            <a:r>
              <a:rPr lang="en-GB" sz="3200" dirty="0"/>
              <a:t>(d) </a:t>
            </a:r>
            <a:r>
              <a:rPr lang="en-GB" sz="3200" b="1" dirty="0"/>
              <a:t>Control arms sales </a:t>
            </a:r>
          </a:p>
          <a:p>
            <a:pPr marL="0" indent="0">
              <a:buNone/>
            </a:pPr>
            <a:endParaRPr lang="en-GB" dirty="0"/>
          </a:p>
          <a:p>
            <a:pPr marL="0" indent="0">
              <a:buNone/>
            </a:pPr>
            <a:endParaRPr lang="en-GB" dirty="0"/>
          </a:p>
        </p:txBody>
      </p:sp>
      <p:sp>
        <p:nvSpPr>
          <p:cNvPr id="4" name="Content Placeholder 3">
            <a:extLst>
              <a:ext uri="{FF2B5EF4-FFF2-40B4-BE49-F238E27FC236}">
                <a16:creationId xmlns:a16="http://schemas.microsoft.com/office/drawing/2014/main" id="{484E9E8C-D04B-4251-AB23-73D7736A8357}"/>
              </a:ext>
            </a:extLst>
          </p:cNvPr>
          <p:cNvSpPr>
            <a:spLocks noGrp="1"/>
          </p:cNvSpPr>
          <p:nvPr>
            <p:ph sz="half" idx="2"/>
          </p:nvPr>
        </p:nvSpPr>
        <p:spPr>
          <a:xfrm>
            <a:off x="8574157" y="1825625"/>
            <a:ext cx="2779642" cy="4351338"/>
          </a:xfrm>
        </p:spPr>
        <p:txBody>
          <a:bodyPr>
            <a:normAutofit lnSpcReduction="10000"/>
          </a:bodyPr>
          <a:lstStyle/>
          <a:p>
            <a:pPr marL="0" indent="0">
              <a:buNone/>
            </a:pPr>
            <a:r>
              <a:rPr lang="en-GB" b="1" dirty="0">
                <a:solidFill>
                  <a:srgbClr val="7030A0"/>
                </a:solidFill>
              </a:rPr>
              <a:t>Paragraphs</a:t>
            </a:r>
          </a:p>
          <a:p>
            <a:pPr marL="0" indent="0">
              <a:buNone/>
            </a:pPr>
            <a:endParaRPr lang="en-GB" b="1" dirty="0"/>
          </a:p>
          <a:p>
            <a:pPr marL="0" indent="0">
              <a:buNone/>
            </a:pPr>
            <a:r>
              <a:rPr lang="en-GB" b="1" dirty="0"/>
              <a:t>(5)</a:t>
            </a:r>
          </a:p>
          <a:p>
            <a:pPr marL="0" indent="0">
              <a:buNone/>
            </a:pPr>
            <a:endParaRPr lang="en-GB" b="1" dirty="0"/>
          </a:p>
          <a:p>
            <a:pPr marL="0" indent="0">
              <a:buNone/>
            </a:pPr>
            <a:r>
              <a:rPr lang="en-GB" b="1" dirty="0"/>
              <a:t>(6)</a:t>
            </a:r>
          </a:p>
          <a:p>
            <a:pPr marL="0" indent="0">
              <a:buNone/>
            </a:pPr>
            <a:endParaRPr lang="en-GB" b="1" dirty="0"/>
          </a:p>
          <a:p>
            <a:pPr marL="0" indent="0">
              <a:buNone/>
            </a:pPr>
            <a:r>
              <a:rPr lang="en-GB" b="1" dirty="0"/>
              <a:t>(7)</a:t>
            </a:r>
          </a:p>
          <a:p>
            <a:pPr marL="0" indent="0">
              <a:buNone/>
            </a:pPr>
            <a:endParaRPr lang="en-GB" b="1" dirty="0"/>
          </a:p>
          <a:p>
            <a:pPr marL="0" indent="0">
              <a:buNone/>
            </a:pPr>
            <a:r>
              <a:rPr lang="en-GB" b="1" dirty="0"/>
              <a:t>(8)</a:t>
            </a:r>
          </a:p>
          <a:p>
            <a:pPr marL="0" indent="0">
              <a:buNone/>
            </a:pPr>
            <a:endParaRPr lang="en-GB" dirty="0"/>
          </a:p>
        </p:txBody>
      </p:sp>
      <p:pic>
        <p:nvPicPr>
          <p:cNvPr id="5" name="Picture 4">
            <a:extLst>
              <a:ext uri="{FF2B5EF4-FFF2-40B4-BE49-F238E27FC236}">
                <a16:creationId xmlns:a16="http://schemas.microsoft.com/office/drawing/2014/main" id="{2A360DE6-A1F2-43D1-95BC-11380CEA02D3}"/>
              </a:ext>
            </a:extLst>
          </p:cNvPr>
          <p:cNvPicPr>
            <a:picLocks noChangeAspect="1"/>
          </p:cNvPicPr>
          <p:nvPr/>
        </p:nvPicPr>
        <p:blipFill>
          <a:blip r:embed="rId3"/>
          <a:stretch>
            <a:fillRect/>
          </a:stretch>
        </p:blipFill>
        <p:spPr>
          <a:xfrm>
            <a:off x="9963978" y="5371367"/>
            <a:ext cx="1877001" cy="1121508"/>
          </a:xfrm>
          <a:prstGeom prst="rect">
            <a:avLst/>
          </a:prstGeom>
        </p:spPr>
      </p:pic>
    </p:spTree>
    <p:extLst>
      <p:ext uri="{BB962C8B-B14F-4D97-AF65-F5344CB8AC3E}">
        <p14:creationId xmlns:p14="http://schemas.microsoft.com/office/powerpoint/2010/main" val="23356747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A939D2C-022A-4CEC-956E-FC23A446EF16}"/>
              </a:ext>
            </a:extLst>
          </p:cNvPr>
          <p:cNvSpPr/>
          <p:nvPr/>
        </p:nvSpPr>
        <p:spPr>
          <a:xfrm>
            <a:off x="1" y="92764"/>
            <a:ext cx="12059477" cy="6617196"/>
          </a:xfrm>
          <a:prstGeom prst="rect">
            <a:avLst/>
          </a:prstGeom>
        </p:spPr>
        <p:txBody>
          <a:bodyPr wrap="square">
            <a:spAutoFit/>
          </a:bodyPr>
          <a:lstStyle/>
          <a:p>
            <a:r>
              <a:rPr lang="en-GB" sz="2400" b="1" dirty="0"/>
              <a:t> </a:t>
            </a:r>
            <a:r>
              <a:rPr lang="en-GB" sz="2000" b="1" dirty="0"/>
              <a:t>5</a:t>
            </a:r>
          </a:p>
          <a:p>
            <a:r>
              <a:rPr lang="en-GB" sz="2000" b="1" dirty="0"/>
              <a:t> More arms sales and money spent on the military makes world stress worse. More arms drives conflict and makes violence more likely. Those who sign arms treaties must do what they promise as we build evidence of violations and hold arms sellers responsible. We can also build support for a new treaty that bans nuclear weapons and makes it illegal to have or use them. </a:t>
            </a:r>
          </a:p>
          <a:p>
            <a:r>
              <a:rPr lang="en-GB" sz="2000" b="1" dirty="0"/>
              <a:t>6</a:t>
            </a:r>
          </a:p>
          <a:p>
            <a:r>
              <a:rPr lang="en-GB" sz="2000" b="1" dirty="0"/>
              <a:t>If governments want young, marginalized people to accept an open society and not follow violent ways, they must allow public disagreement. Across the world we must defend the right to disagree and show dissent. We must defend these rights from regulation, misuse of anti-terrorist measures, arrests and imprisonment with no reason, and even torture and murder. </a:t>
            </a:r>
          </a:p>
          <a:p>
            <a:r>
              <a:rPr lang="en-GB" sz="2000" b="1" dirty="0"/>
              <a:t>7 </a:t>
            </a:r>
          </a:p>
          <a:p>
            <a:r>
              <a:rPr lang="en-GB" sz="2000" b="1" dirty="0"/>
              <a:t>We can understand that a lot of conflict is a revolt by young people against the corrupt systems run usually by older men. In countries where age rules, young people can’t talk about what makes them angry. This makes a dangerous situation, says researcher and peacebuilder Chitra Nagarajan. This is worse when there is victim-blaming, which sees young men as a ticking time bomb. </a:t>
            </a:r>
          </a:p>
          <a:p>
            <a:r>
              <a:rPr lang="en-GB" sz="2000" b="1" dirty="0"/>
              <a:t>8</a:t>
            </a:r>
          </a:p>
          <a:p>
            <a:r>
              <a:rPr lang="en-GB" sz="2000" b="1" dirty="0"/>
              <a:t> Peace starts with you. Ordinary people can make a difference. When was the last time you said sorry? Think about who loses when you win. Are the people around you heard and respected or marginalized, ignored, and left out? Make a decision to care about what happens to them. Start a positive conversation with someone you disagree with. Challenge ‘them-and-us’ thinking in yourself as well as in others. Every one of us can choose to make society more just and peaceful, or more unjust and warlike. </a:t>
            </a:r>
          </a:p>
        </p:txBody>
      </p:sp>
    </p:spTree>
    <p:extLst>
      <p:ext uri="{BB962C8B-B14F-4D97-AF65-F5344CB8AC3E}">
        <p14:creationId xmlns:p14="http://schemas.microsoft.com/office/powerpoint/2010/main" val="40893563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F2D926-AC50-4231-B266-56DE5DA06ECA}"/>
              </a:ext>
            </a:extLst>
          </p:cNvPr>
          <p:cNvSpPr>
            <a:spLocks noGrp="1"/>
          </p:cNvSpPr>
          <p:nvPr>
            <p:ph type="title"/>
          </p:nvPr>
        </p:nvSpPr>
        <p:spPr/>
        <p:txBody>
          <a:bodyPr/>
          <a:lstStyle/>
          <a:p>
            <a:r>
              <a:rPr lang="en-GB" b="1" dirty="0">
                <a:solidFill>
                  <a:srgbClr val="7030A0"/>
                </a:solidFill>
              </a:rPr>
              <a:t>Put these in order of importance with the most important first and discuss why</a:t>
            </a:r>
            <a:r>
              <a:rPr lang="en-GB" dirty="0">
                <a:solidFill>
                  <a:srgbClr val="7030A0"/>
                </a:solidFill>
              </a:rPr>
              <a:t>:</a:t>
            </a:r>
          </a:p>
        </p:txBody>
      </p:sp>
      <p:sp>
        <p:nvSpPr>
          <p:cNvPr id="3" name="Content Placeholder 2">
            <a:extLst>
              <a:ext uri="{FF2B5EF4-FFF2-40B4-BE49-F238E27FC236}">
                <a16:creationId xmlns:a16="http://schemas.microsoft.com/office/drawing/2014/main" id="{079425C6-B190-44C4-9787-4E44F65CA161}"/>
              </a:ext>
            </a:extLst>
          </p:cNvPr>
          <p:cNvSpPr>
            <a:spLocks noGrp="1"/>
          </p:cNvSpPr>
          <p:nvPr>
            <p:ph idx="1"/>
          </p:nvPr>
        </p:nvSpPr>
        <p:spPr/>
        <p:txBody>
          <a:bodyPr/>
          <a:lstStyle/>
          <a:p>
            <a:pPr marL="0" indent="0">
              <a:buNone/>
            </a:pPr>
            <a:endParaRPr lang="en-GB" b="1" dirty="0"/>
          </a:p>
          <a:p>
            <a:pPr marL="514350" indent="-514350">
              <a:buAutoNum type="alphaLcParenR"/>
            </a:pPr>
            <a:r>
              <a:rPr lang="en-GB" b="1" dirty="0"/>
              <a:t>government respect for its people</a:t>
            </a:r>
          </a:p>
          <a:p>
            <a:pPr marL="514350" indent="-514350">
              <a:buAutoNum type="alphaLcParenR"/>
            </a:pPr>
            <a:r>
              <a:rPr lang="en-GB" b="1" dirty="0"/>
              <a:t>gender equality</a:t>
            </a:r>
          </a:p>
          <a:p>
            <a:pPr marL="514350" indent="-514350">
              <a:buAutoNum type="alphaLcParenR"/>
            </a:pPr>
            <a:r>
              <a:rPr lang="en-GB" b="1" dirty="0"/>
              <a:t>sharing wealth</a:t>
            </a:r>
          </a:p>
          <a:p>
            <a:pPr marL="514350" indent="-514350">
              <a:buAutoNum type="alphaLcParenR"/>
            </a:pPr>
            <a:r>
              <a:rPr lang="en-GB" b="1" dirty="0"/>
              <a:t>action on climate change</a:t>
            </a:r>
          </a:p>
          <a:p>
            <a:pPr marL="514350" indent="-514350">
              <a:buAutoNum type="alphaLcParenR"/>
            </a:pPr>
            <a:r>
              <a:rPr lang="en-GB" b="1" dirty="0"/>
              <a:t>banning nuclear weapons</a:t>
            </a:r>
          </a:p>
          <a:p>
            <a:pPr marL="514350" indent="-514350">
              <a:buAutoNum type="alphaLcParenR"/>
            </a:pPr>
            <a:r>
              <a:rPr lang="en-GB" b="1" dirty="0"/>
              <a:t>allowing disagreement</a:t>
            </a:r>
          </a:p>
        </p:txBody>
      </p:sp>
      <p:pic>
        <p:nvPicPr>
          <p:cNvPr id="4" name="Picture 3">
            <a:extLst>
              <a:ext uri="{FF2B5EF4-FFF2-40B4-BE49-F238E27FC236}">
                <a16:creationId xmlns:a16="http://schemas.microsoft.com/office/drawing/2014/main" id="{5F53A546-8ABF-49FD-A9B2-3031D6BCB4CD}"/>
              </a:ext>
            </a:extLst>
          </p:cNvPr>
          <p:cNvPicPr>
            <a:picLocks noChangeAspect="1"/>
          </p:cNvPicPr>
          <p:nvPr/>
        </p:nvPicPr>
        <p:blipFill>
          <a:blip r:embed="rId2"/>
          <a:stretch>
            <a:fillRect/>
          </a:stretch>
        </p:blipFill>
        <p:spPr>
          <a:xfrm>
            <a:off x="8356451" y="3654287"/>
            <a:ext cx="2997349" cy="1790916"/>
          </a:xfrm>
          <a:prstGeom prst="rect">
            <a:avLst/>
          </a:prstGeom>
        </p:spPr>
      </p:pic>
    </p:spTree>
    <p:extLst>
      <p:ext uri="{BB962C8B-B14F-4D97-AF65-F5344CB8AC3E}">
        <p14:creationId xmlns:p14="http://schemas.microsoft.com/office/powerpoint/2010/main" val="21067266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B2AD54-E096-496B-AA34-9D8D16693BF0}"/>
              </a:ext>
            </a:extLst>
          </p:cNvPr>
          <p:cNvSpPr>
            <a:spLocks noGrp="1"/>
          </p:cNvSpPr>
          <p:nvPr>
            <p:ph type="title"/>
          </p:nvPr>
        </p:nvSpPr>
        <p:spPr/>
        <p:txBody>
          <a:bodyPr>
            <a:normAutofit fontScale="90000"/>
          </a:bodyPr>
          <a:lstStyle/>
          <a:p>
            <a:r>
              <a:rPr lang="en-GB" b="1" dirty="0">
                <a:solidFill>
                  <a:srgbClr val="7030A0"/>
                </a:solidFill>
              </a:rPr>
              <a:t>Now write sentences comparing how important these ideas are using the comparison words </a:t>
            </a:r>
            <a:r>
              <a:rPr lang="en-GB" b="1" dirty="0">
                <a:solidFill>
                  <a:srgbClr val="FF0000"/>
                </a:solidFill>
              </a:rPr>
              <a:t>in red </a:t>
            </a:r>
            <a:r>
              <a:rPr lang="en-GB" b="1" dirty="0">
                <a:solidFill>
                  <a:srgbClr val="7030A0"/>
                </a:solidFill>
              </a:rPr>
              <a:t>and saying why?</a:t>
            </a:r>
          </a:p>
        </p:txBody>
      </p:sp>
      <p:sp>
        <p:nvSpPr>
          <p:cNvPr id="3" name="Content Placeholder 2">
            <a:extLst>
              <a:ext uri="{FF2B5EF4-FFF2-40B4-BE49-F238E27FC236}">
                <a16:creationId xmlns:a16="http://schemas.microsoft.com/office/drawing/2014/main" id="{4CC8D207-1DD1-4A65-9587-84ABCA5DD684}"/>
              </a:ext>
            </a:extLst>
          </p:cNvPr>
          <p:cNvSpPr>
            <a:spLocks noGrp="1"/>
          </p:cNvSpPr>
          <p:nvPr>
            <p:ph idx="1"/>
          </p:nvPr>
        </p:nvSpPr>
        <p:spPr>
          <a:xfrm>
            <a:off x="838200" y="1865381"/>
            <a:ext cx="10515600" cy="4351338"/>
          </a:xfrm>
        </p:spPr>
        <p:txBody>
          <a:bodyPr>
            <a:normAutofit lnSpcReduction="10000"/>
          </a:bodyPr>
          <a:lstStyle/>
          <a:p>
            <a:pPr marL="514350" indent="-514350">
              <a:buAutoNum type="alphaLcParenR"/>
            </a:pPr>
            <a:r>
              <a:rPr lang="en-GB" b="1" dirty="0"/>
              <a:t>government respect for its people</a:t>
            </a:r>
          </a:p>
          <a:p>
            <a:pPr marL="514350" indent="-514350">
              <a:buAutoNum type="alphaLcParenR"/>
            </a:pPr>
            <a:r>
              <a:rPr lang="en-GB" b="1" dirty="0"/>
              <a:t>gender equality</a:t>
            </a:r>
          </a:p>
          <a:p>
            <a:pPr marL="514350" indent="-514350">
              <a:buAutoNum type="alphaLcParenR"/>
            </a:pPr>
            <a:r>
              <a:rPr lang="en-GB" b="1" dirty="0"/>
              <a:t>sharing wealth                                                </a:t>
            </a:r>
            <a:r>
              <a:rPr lang="en-GB" b="1" dirty="0">
                <a:solidFill>
                  <a:srgbClr val="FF0000"/>
                </a:solidFill>
              </a:rPr>
              <a:t>far more</a:t>
            </a:r>
          </a:p>
          <a:p>
            <a:pPr marL="514350" indent="-514350">
              <a:buAutoNum type="alphaLcParenR"/>
            </a:pPr>
            <a:r>
              <a:rPr lang="en-GB" b="1" dirty="0"/>
              <a:t>action on climate change</a:t>
            </a:r>
          </a:p>
          <a:p>
            <a:pPr marL="514350" indent="-514350">
              <a:buAutoNum type="alphaLcParenR"/>
            </a:pPr>
            <a:r>
              <a:rPr lang="en-GB" b="1" dirty="0"/>
              <a:t>banning nuclear weapons                            </a:t>
            </a:r>
            <a:r>
              <a:rPr lang="en-GB" b="1" dirty="0">
                <a:solidFill>
                  <a:srgbClr val="FF0000"/>
                </a:solidFill>
              </a:rPr>
              <a:t>nowhere near as…. as</a:t>
            </a:r>
          </a:p>
          <a:p>
            <a:pPr marL="514350" indent="-514350">
              <a:buAutoNum type="alphaLcParenR"/>
            </a:pPr>
            <a:r>
              <a:rPr lang="en-GB" b="1" dirty="0"/>
              <a:t>allowing disagreement</a:t>
            </a:r>
          </a:p>
          <a:p>
            <a:pPr marL="0" indent="0">
              <a:buNone/>
            </a:pPr>
            <a:r>
              <a:rPr lang="en-GB" dirty="0"/>
              <a:t>                                                                                </a:t>
            </a:r>
            <a:r>
              <a:rPr lang="en-GB" b="1" dirty="0">
                <a:solidFill>
                  <a:srgbClr val="FF0000"/>
                </a:solidFill>
              </a:rPr>
              <a:t>by far the most</a:t>
            </a:r>
          </a:p>
          <a:p>
            <a:pPr marL="0" indent="0">
              <a:buNone/>
            </a:pPr>
            <a:r>
              <a:rPr lang="en-GB" dirty="0"/>
              <a:t>                                                                                </a:t>
            </a:r>
          </a:p>
          <a:p>
            <a:pPr marL="0" indent="0">
              <a:buNone/>
            </a:pPr>
            <a:r>
              <a:rPr lang="en-GB" b="1" dirty="0">
                <a:solidFill>
                  <a:srgbClr val="7030A0"/>
                </a:solidFill>
              </a:rPr>
              <a:t>                                                                                because…</a:t>
            </a:r>
          </a:p>
        </p:txBody>
      </p:sp>
      <p:pic>
        <p:nvPicPr>
          <p:cNvPr id="4" name="Picture 3">
            <a:extLst>
              <a:ext uri="{FF2B5EF4-FFF2-40B4-BE49-F238E27FC236}">
                <a16:creationId xmlns:a16="http://schemas.microsoft.com/office/drawing/2014/main" id="{4107BAAC-E683-4B1C-8CEB-08656B904FDB}"/>
              </a:ext>
            </a:extLst>
          </p:cNvPr>
          <p:cNvPicPr>
            <a:picLocks noChangeAspect="1"/>
          </p:cNvPicPr>
          <p:nvPr/>
        </p:nvPicPr>
        <p:blipFill>
          <a:blip r:embed="rId2"/>
          <a:stretch>
            <a:fillRect/>
          </a:stretch>
        </p:blipFill>
        <p:spPr>
          <a:xfrm>
            <a:off x="1465320" y="4859323"/>
            <a:ext cx="2271793" cy="1357396"/>
          </a:xfrm>
          <a:prstGeom prst="rect">
            <a:avLst/>
          </a:prstGeom>
        </p:spPr>
      </p:pic>
    </p:spTree>
    <p:extLst>
      <p:ext uri="{BB962C8B-B14F-4D97-AF65-F5344CB8AC3E}">
        <p14:creationId xmlns:p14="http://schemas.microsoft.com/office/powerpoint/2010/main" val="14043762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97030A-DEC3-441F-A14B-A47000874263}"/>
              </a:ext>
            </a:extLst>
          </p:cNvPr>
          <p:cNvSpPr>
            <a:spLocks noGrp="1"/>
          </p:cNvSpPr>
          <p:nvPr>
            <p:ph type="title"/>
          </p:nvPr>
        </p:nvSpPr>
        <p:spPr>
          <a:xfrm>
            <a:off x="838200" y="365126"/>
            <a:ext cx="10515600" cy="562526"/>
          </a:xfrm>
        </p:spPr>
        <p:txBody>
          <a:bodyPr>
            <a:normAutofit fontScale="90000"/>
          </a:bodyPr>
          <a:lstStyle/>
          <a:p>
            <a:r>
              <a:rPr lang="en-GB" b="1" dirty="0">
                <a:solidFill>
                  <a:srgbClr val="7030A0"/>
                </a:solidFill>
              </a:rPr>
              <a:t>Grammar</a:t>
            </a:r>
          </a:p>
        </p:txBody>
      </p:sp>
      <p:sp>
        <p:nvSpPr>
          <p:cNvPr id="3" name="Content Placeholder 2">
            <a:extLst>
              <a:ext uri="{FF2B5EF4-FFF2-40B4-BE49-F238E27FC236}">
                <a16:creationId xmlns:a16="http://schemas.microsoft.com/office/drawing/2014/main" id="{961D9FCE-AC7C-4BC7-BAC6-65F1932B0D9C}"/>
              </a:ext>
            </a:extLst>
          </p:cNvPr>
          <p:cNvSpPr>
            <a:spLocks noGrp="1"/>
          </p:cNvSpPr>
          <p:nvPr>
            <p:ph idx="1"/>
          </p:nvPr>
        </p:nvSpPr>
        <p:spPr>
          <a:xfrm>
            <a:off x="838200" y="1060174"/>
            <a:ext cx="10515600" cy="5797825"/>
          </a:xfrm>
        </p:spPr>
        <p:txBody>
          <a:bodyPr>
            <a:normAutofit/>
          </a:bodyPr>
          <a:lstStyle/>
          <a:p>
            <a:pPr marL="0" indent="0">
              <a:buNone/>
            </a:pPr>
            <a:r>
              <a:rPr lang="en-GB" i="1" dirty="0">
                <a:solidFill>
                  <a:srgbClr val="7030A0"/>
                </a:solidFill>
              </a:rPr>
              <a:t>“If there were no possessions, we would have to share.”</a:t>
            </a:r>
          </a:p>
          <a:p>
            <a:pPr marL="0" indent="0">
              <a:buNone/>
            </a:pPr>
            <a:r>
              <a:rPr lang="en-GB" dirty="0">
                <a:solidFill>
                  <a:srgbClr val="FF0000"/>
                </a:solidFill>
              </a:rPr>
              <a:t>(A) Meaning</a:t>
            </a:r>
          </a:p>
          <a:p>
            <a:pPr marL="0" indent="0">
              <a:buNone/>
            </a:pPr>
            <a:r>
              <a:rPr lang="en-GB" b="1" dirty="0"/>
              <a:t>(1) Is the sentence talking about the past? Yes/no?</a:t>
            </a:r>
          </a:p>
          <a:p>
            <a:pPr marL="0" indent="0">
              <a:buNone/>
            </a:pPr>
            <a:r>
              <a:rPr lang="en-GB" b="1" dirty="0"/>
              <a:t>(2) Is the sentence talking about an imaginary present or future? </a:t>
            </a:r>
          </a:p>
          <a:p>
            <a:pPr marL="0" indent="0">
              <a:buNone/>
            </a:pPr>
            <a:r>
              <a:rPr lang="en-GB" b="1" dirty="0"/>
              <a:t>      Yes/no?</a:t>
            </a:r>
          </a:p>
          <a:p>
            <a:pPr marL="0" indent="0">
              <a:buNone/>
            </a:pPr>
            <a:r>
              <a:rPr lang="en-GB" b="1" dirty="0"/>
              <a:t>(3) Do you agree with the sentence?</a:t>
            </a:r>
          </a:p>
          <a:p>
            <a:pPr marL="0" indent="0">
              <a:buNone/>
            </a:pPr>
            <a:r>
              <a:rPr lang="en-GB" b="1" dirty="0">
                <a:solidFill>
                  <a:srgbClr val="002060"/>
                </a:solidFill>
              </a:rPr>
              <a:t>(B) Form</a:t>
            </a:r>
          </a:p>
          <a:p>
            <a:pPr marL="0" indent="0">
              <a:buNone/>
            </a:pPr>
            <a:r>
              <a:rPr lang="en-GB" b="1" dirty="0"/>
              <a:t>(1) Is this grammar summary correct? Yes/no?</a:t>
            </a:r>
          </a:p>
          <a:p>
            <a:pPr marL="0" indent="0">
              <a:buNone/>
            </a:pPr>
            <a:r>
              <a:rPr lang="en-GB" b="1" dirty="0">
                <a:solidFill>
                  <a:srgbClr val="002060"/>
                </a:solidFill>
              </a:rPr>
              <a:t>If + past simple + would + infinitive</a:t>
            </a:r>
          </a:p>
          <a:p>
            <a:pPr marL="0" indent="0">
              <a:buNone/>
            </a:pPr>
            <a:r>
              <a:rPr lang="en-GB" b="1" dirty="0"/>
              <a:t>(2) Is this an example of the first, second, or third conditional?</a:t>
            </a:r>
          </a:p>
          <a:p>
            <a:pPr marL="0" indent="0">
              <a:buNone/>
            </a:pPr>
            <a:r>
              <a:rPr lang="en-GB" b="1" dirty="0"/>
              <a:t>(3) Do we need a comma after the if clause? Yes/no?</a:t>
            </a:r>
          </a:p>
          <a:p>
            <a:pPr marL="0" indent="0">
              <a:buNone/>
            </a:pPr>
            <a:endParaRPr lang="en-GB" dirty="0"/>
          </a:p>
        </p:txBody>
      </p:sp>
      <p:pic>
        <p:nvPicPr>
          <p:cNvPr id="4" name="Picture 3">
            <a:extLst>
              <a:ext uri="{FF2B5EF4-FFF2-40B4-BE49-F238E27FC236}">
                <a16:creationId xmlns:a16="http://schemas.microsoft.com/office/drawing/2014/main" id="{96110728-6E69-4DD9-B331-1F6FAEE42A35}"/>
              </a:ext>
            </a:extLst>
          </p:cNvPr>
          <p:cNvPicPr>
            <a:picLocks noChangeAspect="1"/>
          </p:cNvPicPr>
          <p:nvPr/>
        </p:nvPicPr>
        <p:blipFill>
          <a:blip r:embed="rId3"/>
          <a:stretch>
            <a:fillRect/>
          </a:stretch>
        </p:blipFill>
        <p:spPr>
          <a:xfrm>
            <a:off x="9649077" y="765659"/>
            <a:ext cx="1877001" cy="1121508"/>
          </a:xfrm>
          <a:prstGeom prst="rect">
            <a:avLst/>
          </a:prstGeom>
        </p:spPr>
      </p:pic>
    </p:spTree>
    <p:extLst>
      <p:ext uri="{BB962C8B-B14F-4D97-AF65-F5344CB8AC3E}">
        <p14:creationId xmlns:p14="http://schemas.microsoft.com/office/powerpoint/2010/main" val="1746444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D147EB-4FB8-4B6B-ADB9-9DC64D6225AC}"/>
              </a:ext>
            </a:extLst>
          </p:cNvPr>
          <p:cNvSpPr>
            <a:spLocks noGrp="1"/>
          </p:cNvSpPr>
          <p:nvPr>
            <p:ph type="title"/>
          </p:nvPr>
        </p:nvSpPr>
        <p:spPr/>
        <p:txBody>
          <a:bodyPr/>
          <a:lstStyle/>
          <a:p>
            <a:r>
              <a:rPr lang="en-GB" b="1" dirty="0">
                <a:solidFill>
                  <a:srgbClr val="7030A0"/>
                </a:solidFill>
              </a:rPr>
              <a:t>Make sentences using </a:t>
            </a:r>
            <a:r>
              <a:rPr lang="en-GB" b="1" i="1" dirty="0">
                <a:solidFill>
                  <a:srgbClr val="7030A0"/>
                </a:solidFill>
              </a:rPr>
              <a:t>If</a:t>
            </a:r>
            <a:r>
              <a:rPr lang="en-GB" b="1" dirty="0">
                <a:solidFill>
                  <a:srgbClr val="7030A0"/>
                </a:solidFill>
              </a:rPr>
              <a:t> and the second conditional:</a:t>
            </a:r>
          </a:p>
        </p:txBody>
      </p:sp>
      <p:sp>
        <p:nvSpPr>
          <p:cNvPr id="3" name="Content Placeholder 2">
            <a:extLst>
              <a:ext uri="{FF2B5EF4-FFF2-40B4-BE49-F238E27FC236}">
                <a16:creationId xmlns:a16="http://schemas.microsoft.com/office/drawing/2014/main" id="{E5B0B3BE-B702-4129-A555-158CD503F825}"/>
              </a:ext>
            </a:extLst>
          </p:cNvPr>
          <p:cNvSpPr>
            <a:spLocks noGrp="1"/>
          </p:cNvSpPr>
          <p:nvPr>
            <p:ph idx="1"/>
          </p:nvPr>
        </p:nvSpPr>
        <p:spPr/>
        <p:txBody>
          <a:bodyPr>
            <a:normAutofit lnSpcReduction="10000"/>
          </a:bodyPr>
          <a:lstStyle/>
          <a:p>
            <a:pPr marL="514350" indent="-514350">
              <a:buAutoNum type="arabicParenBoth"/>
            </a:pPr>
            <a:r>
              <a:rPr lang="en-GB" b="1" dirty="0"/>
              <a:t>If…. no religions,…..                     (6) international climate treaty</a:t>
            </a:r>
          </a:p>
          <a:p>
            <a:pPr marL="514350" indent="-514350">
              <a:buAutoNum type="arabicParenBoth"/>
            </a:pPr>
            <a:endParaRPr lang="en-GB" b="1" dirty="0"/>
          </a:p>
          <a:p>
            <a:pPr marL="514350" indent="-514350">
              <a:buAutoNum type="arabicParenBoth"/>
            </a:pPr>
            <a:r>
              <a:rPr lang="en-GB" b="1" dirty="0"/>
              <a:t>no countries                                  (7) cooperation between nations</a:t>
            </a:r>
          </a:p>
          <a:p>
            <a:pPr marL="514350" indent="-514350">
              <a:buAutoNum type="arabicParenBoth"/>
            </a:pPr>
            <a:endParaRPr lang="en-GB" dirty="0"/>
          </a:p>
          <a:p>
            <a:pPr marL="514350" indent="-514350">
              <a:buAutoNum type="arabicParenBoth"/>
            </a:pPr>
            <a:r>
              <a:rPr lang="en-GB" b="1" dirty="0"/>
              <a:t>no nuclear weapons</a:t>
            </a:r>
          </a:p>
          <a:p>
            <a:pPr marL="514350" indent="-514350">
              <a:buAutoNum type="arabicParenBoth"/>
            </a:pPr>
            <a:endParaRPr lang="en-GB" b="1" dirty="0"/>
          </a:p>
          <a:p>
            <a:pPr marL="514350" indent="-514350">
              <a:buAutoNum type="arabicParenBoth"/>
            </a:pPr>
            <a:r>
              <a:rPr lang="en-GB" b="1" dirty="0"/>
              <a:t>gender equality</a:t>
            </a:r>
          </a:p>
          <a:p>
            <a:pPr marL="514350" indent="-514350">
              <a:buAutoNum type="arabicParenBoth"/>
            </a:pPr>
            <a:endParaRPr lang="en-GB" b="1" dirty="0"/>
          </a:p>
          <a:p>
            <a:pPr marL="514350" indent="-514350">
              <a:buAutoNum type="arabicParenBoth"/>
            </a:pPr>
            <a:r>
              <a:rPr lang="en-GB" b="1" dirty="0"/>
              <a:t>no poverty</a:t>
            </a:r>
          </a:p>
          <a:p>
            <a:pPr marL="514350" indent="-514350">
              <a:buAutoNum type="arabicParenBoth"/>
            </a:pPr>
            <a:endParaRPr lang="en-GB" dirty="0"/>
          </a:p>
          <a:p>
            <a:pPr marL="514350" indent="-514350">
              <a:buAutoNum type="arabicParenBoth"/>
            </a:pPr>
            <a:endParaRPr lang="en-GB" dirty="0"/>
          </a:p>
          <a:p>
            <a:pPr marL="514350" indent="-514350">
              <a:buAutoNum type="arabicParenBoth"/>
            </a:pPr>
            <a:endParaRPr lang="en-GB" dirty="0"/>
          </a:p>
          <a:p>
            <a:pPr marL="514350" indent="-514350">
              <a:buAutoNum type="arabicParenBoth"/>
            </a:pPr>
            <a:endParaRPr lang="en-GB" dirty="0"/>
          </a:p>
          <a:p>
            <a:pPr marL="514350" indent="-514350">
              <a:buAutoNum type="arabicParenBoth"/>
            </a:pPr>
            <a:endParaRPr lang="en-GB" dirty="0"/>
          </a:p>
        </p:txBody>
      </p:sp>
      <p:pic>
        <p:nvPicPr>
          <p:cNvPr id="4" name="Picture 3">
            <a:extLst>
              <a:ext uri="{FF2B5EF4-FFF2-40B4-BE49-F238E27FC236}">
                <a16:creationId xmlns:a16="http://schemas.microsoft.com/office/drawing/2014/main" id="{35F3D236-1685-42B8-9E2D-005EB65D3749}"/>
              </a:ext>
            </a:extLst>
          </p:cNvPr>
          <p:cNvPicPr>
            <a:picLocks noChangeAspect="1"/>
          </p:cNvPicPr>
          <p:nvPr/>
        </p:nvPicPr>
        <p:blipFill>
          <a:blip r:embed="rId2"/>
          <a:stretch>
            <a:fillRect/>
          </a:stretch>
        </p:blipFill>
        <p:spPr>
          <a:xfrm>
            <a:off x="6707095" y="3816626"/>
            <a:ext cx="3513309" cy="2099202"/>
          </a:xfrm>
          <a:prstGeom prst="rect">
            <a:avLst/>
          </a:prstGeom>
        </p:spPr>
      </p:pic>
    </p:spTree>
    <p:extLst>
      <p:ext uri="{BB962C8B-B14F-4D97-AF65-F5344CB8AC3E}">
        <p14:creationId xmlns:p14="http://schemas.microsoft.com/office/powerpoint/2010/main" val="42282407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5F9681-92BE-4F32-A89E-5D386F536D0F}"/>
              </a:ext>
            </a:extLst>
          </p:cNvPr>
          <p:cNvSpPr>
            <a:spLocks noGrp="1"/>
          </p:cNvSpPr>
          <p:nvPr>
            <p:ph type="title"/>
          </p:nvPr>
        </p:nvSpPr>
        <p:spPr/>
        <p:txBody>
          <a:bodyPr/>
          <a:lstStyle/>
          <a:p>
            <a:r>
              <a:rPr lang="en-GB" b="1" dirty="0">
                <a:solidFill>
                  <a:srgbClr val="7030A0"/>
                </a:solidFill>
              </a:rPr>
              <a:t>Put two or three of these words together in sentences</a:t>
            </a:r>
          </a:p>
        </p:txBody>
      </p:sp>
      <p:sp>
        <p:nvSpPr>
          <p:cNvPr id="3" name="Content Placeholder 2">
            <a:extLst>
              <a:ext uri="{FF2B5EF4-FFF2-40B4-BE49-F238E27FC236}">
                <a16:creationId xmlns:a16="http://schemas.microsoft.com/office/drawing/2014/main" id="{191279ED-296B-4BDF-8976-3327C4F1B50A}"/>
              </a:ext>
            </a:extLst>
          </p:cNvPr>
          <p:cNvSpPr>
            <a:spLocks noGrp="1"/>
          </p:cNvSpPr>
          <p:nvPr>
            <p:ph idx="1"/>
          </p:nvPr>
        </p:nvSpPr>
        <p:spPr/>
        <p:txBody>
          <a:bodyPr>
            <a:normAutofit fontScale="92500" lnSpcReduction="20000"/>
          </a:bodyPr>
          <a:lstStyle/>
          <a:p>
            <a:pPr marL="0" indent="0">
              <a:buNone/>
            </a:pPr>
            <a:r>
              <a:rPr lang="en-GB" b="1" dirty="0">
                <a:solidFill>
                  <a:srgbClr val="C00000"/>
                </a:solidFill>
              </a:rPr>
              <a:t>1) conflict</a:t>
            </a:r>
          </a:p>
          <a:p>
            <a:pPr marL="0" indent="0">
              <a:buNone/>
            </a:pPr>
            <a:r>
              <a:rPr lang="en-GB" b="1" dirty="0">
                <a:solidFill>
                  <a:srgbClr val="C00000"/>
                </a:solidFill>
              </a:rPr>
              <a:t>2) corrupt</a:t>
            </a:r>
          </a:p>
          <a:p>
            <a:pPr marL="0" indent="0">
              <a:buNone/>
            </a:pPr>
            <a:r>
              <a:rPr lang="en-GB" b="1" dirty="0">
                <a:solidFill>
                  <a:srgbClr val="C00000"/>
                </a:solidFill>
              </a:rPr>
              <a:t>3) arms</a:t>
            </a:r>
          </a:p>
          <a:p>
            <a:pPr marL="0" indent="0">
              <a:buNone/>
            </a:pPr>
            <a:r>
              <a:rPr lang="en-GB" b="1" dirty="0">
                <a:solidFill>
                  <a:srgbClr val="C00000"/>
                </a:solidFill>
              </a:rPr>
              <a:t>4) neglect (n)</a:t>
            </a:r>
          </a:p>
          <a:p>
            <a:pPr marL="0" indent="0">
              <a:buNone/>
            </a:pPr>
            <a:r>
              <a:rPr lang="en-GB" b="1" dirty="0">
                <a:solidFill>
                  <a:srgbClr val="C00000"/>
                </a:solidFill>
              </a:rPr>
              <a:t>5) aggression</a:t>
            </a:r>
          </a:p>
          <a:p>
            <a:pPr marL="0" indent="0">
              <a:buNone/>
            </a:pPr>
            <a:r>
              <a:rPr lang="en-GB" b="1" dirty="0">
                <a:solidFill>
                  <a:srgbClr val="C00000"/>
                </a:solidFill>
              </a:rPr>
              <a:t>6) rebel (</a:t>
            </a:r>
            <a:r>
              <a:rPr lang="en-GB" b="1" dirty="0" err="1">
                <a:solidFill>
                  <a:srgbClr val="C00000"/>
                </a:solidFill>
              </a:rPr>
              <a:t>adj</a:t>
            </a:r>
            <a:r>
              <a:rPr lang="en-GB" b="1" dirty="0">
                <a:solidFill>
                  <a:srgbClr val="C00000"/>
                </a:solidFill>
              </a:rPr>
              <a:t>)</a:t>
            </a:r>
          </a:p>
          <a:p>
            <a:pPr marL="0" indent="0">
              <a:buNone/>
            </a:pPr>
            <a:r>
              <a:rPr lang="en-GB" b="1" dirty="0">
                <a:solidFill>
                  <a:srgbClr val="C00000"/>
                </a:solidFill>
              </a:rPr>
              <a:t>7) poverty</a:t>
            </a:r>
            <a:endParaRPr lang="en-GB" sz="2000" b="1" i="1" dirty="0">
              <a:solidFill>
                <a:srgbClr val="C00000"/>
              </a:solidFill>
            </a:endParaRPr>
          </a:p>
          <a:p>
            <a:pPr marL="0" indent="0">
              <a:buNone/>
            </a:pPr>
            <a:r>
              <a:rPr lang="en-GB" b="1" dirty="0">
                <a:solidFill>
                  <a:srgbClr val="C00000"/>
                </a:solidFill>
              </a:rPr>
              <a:t>8) marginalised</a:t>
            </a:r>
          </a:p>
          <a:p>
            <a:pPr marL="0" indent="0">
              <a:buNone/>
            </a:pPr>
            <a:r>
              <a:rPr lang="en-GB" b="1" dirty="0">
                <a:solidFill>
                  <a:srgbClr val="C00000"/>
                </a:solidFill>
              </a:rPr>
              <a:t>9) cooperation</a:t>
            </a:r>
          </a:p>
          <a:p>
            <a:pPr marL="0" indent="0">
              <a:buNone/>
            </a:pPr>
            <a:r>
              <a:rPr lang="en-GB" b="1" dirty="0">
                <a:solidFill>
                  <a:srgbClr val="C00000"/>
                </a:solidFill>
              </a:rPr>
              <a:t>10) treaty</a:t>
            </a:r>
            <a:endParaRPr lang="en-GB" sz="2400" b="1" dirty="0">
              <a:solidFill>
                <a:srgbClr val="C00000"/>
              </a:solidFill>
            </a:endParaRPr>
          </a:p>
          <a:p>
            <a:pPr marL="0" indent="0">
              <a:buNone/>
            </a:pPr>
            <a:endParaRPr lang="en-GB" dirty="0"/>
          </a:p>
        </p:txBody>
      </p:sp>
    </p:spTree>
    <p:extLst>
      <p:ext uri="{BB962C8B-B14F-4D97-AF65-F5344CB8AC3E}">
        <p14:creationId xmlns:p14="http://schemas.microsoft.com/office/powerpoint/2010/main" val="42050222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18E0F5-B293-4889-94D4-E34CFBCECD43}"/>
              </a:ext>
            </a:extLst>
          </p:cNvPr>
          <p:cNvSpPr>
            <a:spLocks noGrp="1"/>
          </p:cNvSpPr>
          <p:nvPr>
            <p:ph type="title"/>
          </p:nvPr>
        </p:nvSpPr>
        <p:spPr/>
        <p:txBody>
          <a:bodyPr/>
          <a:lstStyle/>
          <a:p>
            <a:r>
              <a:rPr lang="en-GB" b="1" dirty="0">
                <a:solidFill>
                  <a:srgbClr val="7030A0"/>
                </a:solidFill>
              </a:rPr>
              <a:t>Homework</a:t>
            </a:r>
          </a:p>
        </p:txBody>
      </p:sp>
      <p:sp>
        <p:nvSpPr>
          <p:cNvPr id="3" name="Content Placeholder 2">
            <a:extLst>
              <a:ext uri="{FF2B5EF4-FFF2-40B4-BE49-F238E27FC236}">
                <a16:creationId xmlns:a16="http://schemas.microsoft.com/office/drawing/2014/main" id="{2F90B989-CDBA-4F16-A0A8-BC730B397931}"/>
              </a:ext>
            </a:extLst>
          </p:cNvPr>
          <p:cNvSpPr>
            <a:spLocks noGrp="1"/>
          </p:cNvSpPr>
          <p:nvPr>
            <p:ph idx="1"/>
          </p:nvPr>
        </p:nvSpPr>
        <p:spPr/>
        <p:txBody>
          <a:bodyPr/>
          <a:lstStyle/>
          <a:p>
            <a:pPr marL="0" indent="0">
              <a:buNone/>
            </a:pPr>
            <a:r>
              <a:rPr lang="en-GB" b="1" dirty="0"/>
              <a:t>Read the original article:</a:t>
            </a:r>
          </a:p>
          <a:p>
            <a:pPr marL="0" indent="0">
              <a:buNone/>
            </a:pPr>
            <a:endParaRPr lang="en-GB" dirty="0"/>
          </a:p>
          <a:p>
            <a:pPr marL="0" indent="0">
              <a:buNone/>
            </a:pPr>
            <a:r>
              <a:rPr lang="en-GB" dirty="0">
                <a:hlinkClick r:id="rId3"/>
              </a:rPr>
              <a:t>https://newint.org/features/2018/09/18/10-steps-world-peace</a:t>
            </a:r>
            <a:endParaRPr lang="en-GB" dirty="0"/>
          </a:p>
          <a:p>
            <a:pPr marL="0" indent="0">
              <a:buNone/>
            </a:pPr>
            <a:endParaRPr lang="en-GB" dirty="0"/>
          </a:p>
          <a:p>
            <a:pPr marL="0" indent="0">
              <a:buNone/>
            </a:pPr>
            <a:r>
              <a:rPr lang="en-GB" sz="4400" b="1" dirty="0"/>
              <a:t>Make a poster with a list of  the five most important steps to world peace and an explanation of each.</a:t>
            </a:r>
          </a:p>
          <a:p>
            <a:pPr marL="0" indent="0">
              <a:buNone/>
            </a:pPr>
            <a:endParaRPr lang="en-GB" dirty="0"/>
          </a:p>
          <a:p>
            <a:pPr marL="0" indent="0">
              <a:buNone/>
            </a:pPr>
            <a:endParaRPr lang="en-GB" dirty="0"/>
          </a:p>
        </p:txBody>
      </p:sp>
      <p:pic>
        <p:nvPicPr>
          <p:cNvPr id="4" name="Picture 3">
            <a:extLst>
              <a:ext uri="{FF2B5EF4-FFF2-40B4-BE49-F238E27FC236}">
                <a16:creationId xmlns:a16="http://schemas.microsoft.com/office/drawing/2014/main" id="{6D600F92-4267-4A02-8FC2-9F5DB90A38B8}"/>
              </a:ext>
            </a:extLst>
          </p:cNvPr>
          <p:cNvPicPr>
            <a:picLocks noChangeAspect="1"/>
          </p:cNvPicPr>
          <p:nvPr/>
        </p:nvPicPr>
        <p:blipFill>
          <a:blip r:embed="rId4"/>
          <a:stretch>
            <a:fillRect/>
          </a:stretch>
        </p:blipFill>
        <p:spPr>
          <a:xfrm>
            <a:off x="8628661" y="681037"/>
            <a:ext cx="2457535" cy="1468377"/>
          </a:xfrm>
          <a:prstGeom prst="rect">
            <a:avLst/>
          </a:prstGeom>
        </p:spPr>
      </p:pic>
    </p:spTree>
    <p:extLst>
      <p:ext uri="{BB962C8B-B14F-4D97-AF65-F5344CB8AC3E}">
        <p14:creationId xmlns:p14="http://schemas.microsoft.com/office/powerpoint/2010/main" val="2024526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CE6A69-2DE4-4F01-A55E-2BF439CC7FC3}"/>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DC39F476-1875-4702-BBCA-CADFE08575DE}"/>
              </a:ext>
            </a:extLst>
          </p:cNvPr>
          <p:cNvSpPr>
            <a:spLocks noGrp="1"/>
          </p:cNvSpPr>
          <p:nvPr>
            <p:ph idx="1"/>
          </p:nvPr>
        </p:nvSpPr>
        <p:spPr/>
        <p:txBody>
          <a:bodyPr/>
          <a:lstStyle/>
          <a:p>
            <a:pPr marL="0" indent="0">
              <a:buNone/>
            </a:pPr>
            <a:r>
              <a:rPr lang="en-GB" dirty="0"/>
              <a:t>                                                                         </a:t>
            </a:r>
          </a:p>
          <a:p>
            <a:pPr marL="0" indent="0">
              <a:buNone/>
            </a:pPr>
            <a:r>
              <a:rPr lang="en-GB" dirty="0"/>
              <a:t>                                             </a:t>
            </a:r>
            <a:r>
              <a:rPr lang="en-GB" b="1" u="sng" dirty="0">
                <a:solidFill>
                  <a:srgbClr val="7030A0"/>
                </a:solidFill>
              </a:rPr>
              <a:t>this lesson</a:t>
            </a:r>
          </a:p>
          <a:p>
            <a:pPr marL="0" indent="0">
              <a:buNone/>
            </a:pPr>
            <a:endParaRPr lang="en-GB" dirty="0"/>
          </a:p>
          <a:p>
            <a:pPr marL="0" indent="0">
              <a:buNone/>
            </a:pPr>
            <a:r>
              <a:rPr lang="en-GB" dirty="0"/>
              <a:t>                                                                                     </a:t>
            </a:r>
          </a:p>
          <a:p>
            <a:pPr marL="0" indent="0">
              <a:buNone/>
            </a:pPr>
            <a:endParaRPr lang="en-GB" dirty="0"/>
          </a:p>
          <a:p>
            <a:pPr marL="0" indent="0">
              <a:buNone/>
            </a:pPr>
            <a:endParaRPr lang="en-GB" dirty="0"/>
          </a:p>
          <a:p>
            <a:pPr marL="0" indent="0">
              <a:buNone/>
            </a:pPr>
            <a:r>
              <a:rPr lang="en-GB" dirty="0"/>
              <a:t>                        </a:t>
            </a:r>
          </a:p>
          <a:p>
            <a:pPr marL="0" indent="0">
              <a:buNone/>
            </a:pPr>
            <a:r>
              <a:rPr lang="en-GB" dirty="0"/>
              <a:t>                             </a:t>
            </a:r>
            <a:r>
              <a:rPr lang="en-GB" b="1" dirty="0"/>
              <a:t> grammar </a:t>
            </a:r>
          </a:p>
        </p:txBody>
      </p:sp>
      <p:pic>
        <p:nvPicPr>
          <p:cNvPr id="4" name="Picture 3">
            <a:extLst>
              <a:ext uri="{FF2B5EF4-FFF2-40B4-BE49-F238E27FC236}">
                <a16:creationId xmlns:a16="http://schemas.microsoft.com/office/drawing/2014/main" id="{709055A5-22D8-49DC-9D63-A4E28C397418}"/>
              </a:ext>
            </a:extLst>
          </p:cNvPr>
          <p:cNvPicPr>
            <a:picLocks noChangeAspect="1"/>
          </p:cNvPicPr>
          <p:nvPr/>
        </p:nvPicPr>
        <p:blipFill>
          <a:blip r:embed="rId3"/>
          <a:stretch>
            <a:fillRect/>
          </a:stretch>
        </p:blipFill>
        <p:spPr>
          <a:xfrm>
            <a:off x="4107784" y="2950654"/>
            <a:ext cx="2889754" cy="1725318"/>
          </a:xfrm>
          <a:prstGeom prst="rect">
            <a:avLst/>
          </a:prstGeom>
        </p:spPr>
      </p:pic>
      <p:pic>
        <p:nvPicPr>
          <p:cNvPr id="6" name="Picture 5">
            <a:extLst>
              <a:ext uri="{FF2B5EF4-FFF2-40B4-BE49-F238E27FC236}">
                <a16:creationId xmlns:a16="http://schemas.microsoft.com/office/drawing/2014/main" id="{D13ECFCB-F714-45DE-8E84-4E7EDC848CA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4596" y="1373217"/>
            <a:ext cx="1655752" cy="1655752"/>
          </a:xfrm>
          <a:prstGeom prst="rect">
            <a:avLst/>
          </a:prstGeom>
        </p:spPr>
      </p:pic>
      <p:pic>
        <p:nvPicPr>
          <p:cNvPr id="8" name="Picture 7">
            <a:extLst>
              <a:ext uri="{FF2B5EF4-FFF2-40B4-BE49-F238E27FC236}">
                <a16:creationId xmlns:a16="http://schemas.microsoft.com/office/drawing/2014/main" id="{D5ACD055-09CC-4B87-BD5F-BC2A7A7564B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V="1">
            <a:off x="1860132" y="1690688"/>
            <a:ext cx="1686234" cy="1109238"/>
          </a:xfrm>
          <a:prstGeom prst="rect">
            <a:avLst/>
          </a:prstGeom>
        </p:spPr>
      </p:pic>
      <p:pic>
        <p:nvPicPr>
          <p:cNvPr id="10" name="Picture 9">
            <a:extLst>
              <a:ext uri="{FF2B5EF4-FFF2-40B4-BE49-F238E27FC236}">
                <a16:creationId xmlns:a16="http://schemas.microsoft.com/office/drawing/2014/main" id="{F7A60B1D-537D-41F3-8514-DB6A92E94FD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713657" y="1027906"/>
            <a:ext cx="2460700" cy="1735370"/>
          </a:xfrm>
          <a:prstGeom prst="rect">
            <a:avLst/>
          </a:prstGeom>
        </p:spPr>
      </p:pic>
      <p:pic>
        <p:nvPicPr>
          <p:cNvPr id="11" name="Picture 10">
            <a:extLst>
              <a:ext uri="{FF2B5EF4-FFF2-40B4-BE49-F238E27FC236}">
                <a16:creationId xmlns:a16="http://schemas.microsoft.com/office/drawing/2014/main" id="{21B315C5-E66E-4037-8C15-68A5544020E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47751" y="3304197"/>
            <a:ext cx="2729947" cy="1507755"/>
          </a:xfrm>
          <a:prstGeom prst="rect">
            <a:avLst/>
          </a:prstGeom>
        </p:spPr>
      </p:pic>
      <p:pic>
        <p:nvPicPr>
          <p:cNvPr id="12" name="Picture 11">
            <a:extLst>
              <a:ext uri="{FF2B5EF4-FFF2-40B4-BE49-F238E27FC236}">
                <a16:creationId xmlns:a16="http://schemas.microsoft.com/office/drawing/2014/main" id="{DD47F15E-5D10-4F39-AF01-29E7EAB01B6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796131" y="3022886"/>
            <a:ext cx="2028825" cy="1781175"/>
          </a:xfrm>
          <a:prstGeom prst="rect">
            <a:avLst/>
          </a:prstGeom>
        </p:spPr>
      </p:pic>
      <p:pic>
        <p:nvPicPr>
          <p:cNvPr id="13" name="Picture 12">
            <a:extLst>
              <a:ext uri="{FF2B5EF4-FFF2-40B4-BE49-F238E27FC236}">
                <a16:creationId xmlns:a16="http://schemas.microsoft.com/office/drawing/2014/main" id="{E90D9AAC-9159-487A-9DFC-1C0A30D20177}"/>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1286861">
            <a:off x="7935375" y="5118052"/>
            <a:ext cx="1116055" cy="1424086"/>
          </a:xfrm>
          <a:prstGeom prst="rect">
            <a:avLst/>
          </a:prstGeom>
        </p:spPr>
      </p:pic>
      <p:cxnSp>
        <p:nvCxnSpPr>
          <p:cNvPr id="15" name="Straight Connector 14">
            <a:extLst>
              <a:ext uri="{FF2B5EF4-FFF2-40B4-BE49-F238E27FC236}">
                <a16:creationId xmlns:a16="http://schemas.microsoft.com/office/drawing/2014/main" id="{0247BEBB-F03A-470A-A31A-FF06586AA027}"/>
              </a:ext>
            </a:extLst>
          </p:cNvPr>
          <p:cNvCxnSpPr/>
          <p:nvPr/>
        </p:nvCxnSpPr>
        <p:spPr>
          <a:xfrm flipV="1">
            <a:off x="6997538" y="2584174"/>
            <a:ext cx="716119" cy="36648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EDAEC33D-AD38-48D6-8BA3-162439A6770D}"/>
              </a:ext>
            </a:extLst>
          </p:cNvPr>
          <p:cNvCxnSpPr/>
          <p:nvPr/>
        </p:nvCxnSpPr>
        <p:spPr>
          <a:xfrm flipH="1" flipV="1">
            <a:off x="2309191" y="2709841"/>
            <a:ext cx="1767261" cy="21269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A7BC2333-592E-40A7-8A11-F1AFDD47D450}"/>
              </a:ext>
            </a:extLst>
          </p:cNvPr>
          <p:cNvCxnSpPr/>
          <p:nvPr/>
        </p:nvCxnSpPr>
        <p:spPr>
          <a:xfrm flipH="1" flipV="1">
            <a:off x="2676179" y="4496096"/>
            <a:ext cx="1431605" cy="1280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5099D5A-3BE8-478F-B006-7A8FDDB265AD}"/>
              </a:ext>
            </a:extLst>
          </p:cNvPr>
          <p:cNvCxnSpPr/>
          <p:nvPr/>
        </p:nvCxnSpPr>
        <p:spPr>
          <a:xfrm flipV="1">
            <a:off x="6997538" y="4058074"/>
            <a:ext cx="2093453" cy="305023"/>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58EA22A7-5118-42E2-BBCA-2D5A8CB04266}"/>
              </a:ext>
            </a:extLst>
          </p:cNvPr>
          <p:cNvCxnSpPr/>
          <p:nvPr/>
        </p:nvCxnSpPr>
        <p:spPr>
          <a:xfrm>
            <a:off x="5764696" y="4740016"/>
            <a:ext cx="2279568" cy="931914"/>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BCD9743D-9AAE-4743-A616-EF788237F4E3}"/>
              </a:ext>
            </a:extLst>
          </p:cNvPr>
          <p:cNvCxnSpPr/>
          <p:nvPr/>
        </p:nvCxnSpPr>
        <p:spPr>
          <a:xfrm flipH="1">
            <a:off x="3951302" y="4740016"/>
            <a:ext cx="1095828" cy="73050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96242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D8A05A-66CF-4E85-95E2-D061E4EA166F}"/>
              </a:ext>
            </a:extLst>
          </p:cNvPr>
          <p:cNvSpPr>
            <a:spLocks noGrp="1"/>
          </p:cNvSpPr>
          <p:nvPr>
            <p:ph type="title"/>
          </p:nvPr>
        </p:nvSpPr>
        <p:spPr/>
        <p:txBody>
          <a:bodyPr/>
          <a:lstStyle/>
          <a:p>
            <a:r>
              <a:rPr lang="en-GB" b="1" dirty="0">
                <a:solidFill>
                  <a:srgbClr val="7030A0"/>
                </a:solidFill>
              </a:rPr>
              <a:t>Who is he? What do you know about him?</a:t>
            </a:r>
          </a:p>
        </p:txBody>
      </p:sp>
      <p:sp>
        <p:nvSpPr>
          <p:cNvPr id="3" name="Content Placeholder 2">
            <a:extLst>
              <a:ext uri="{FF2B5EF4-FFF2-40B4-BE49-F238E27FC236}">
                <a16:creationId xmlns:a16="http://schemas.microsoft.com/office/drawing/2014/main" id="{C58A7C47-104C-433E-9068-800A02F521EA}"/>
              </a:ext>
            </a:extLst>
          </p:cNvPr>
          <p:cNvSpPr>
            <a:spLocks noGrp="1"/>
          </p:cNvSpPr>
          <p:nvPr>
            <p:ph idx="1"/>
          </p:nvPr>
        </p:nvSpPr>
        <p:spPr>
          <a:xfrm>
            <a:off x="-221974" y="2756269"/>
            <a:ext cx="10515600" cy="4351338"/>
          </a:xfrm>
        </p:spPr>
        <p:txBody>
          <a:bodyPr/>
          <a:lstStyle/>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r>
              <a:rPr lang="en-GB" dirty="0"/>
              <a:t>                                                        Creative commons</a:t>
            </a:r>
          </a:p>
        </p:txBody>
      </p:sp>
      <p:pic>
        <p:nvPicPr>
          <p:cNvPr id="4" name="Picture 3" descr="Image result for john lennon">
            <a:hlinkClick r:id="rId2"/>
            <a:extLst>
              <a:ext uri="{FF2B5EF4-FFF2-40B4-BE49-F238E27FC236}">
                <a16:creationId xmlns:a16="http://schemas.microsoft.com/office/drawing/2014/main" id="{18AA5C9A-1FC2-472B-B18D-27A2A91EF3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62038" y="1415015"/>
            <a:ext cx="4755528" cy="4734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6922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42730C-FA00-41A1-9E4D-054620F47D66}"/>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D22D2D86-1A9D-46DE-A645-A95C4A5C5CA6}"/>
              </a:ext>
            </a:extLst>
          </p:cNvPr>
          <p:cNvSpPr>
            <a:spLocks noGrp="1"/>
          </p:cNvSpPr>
          <p:nvPr>
            <p:ph sz="half" idx="1"/>
          </p:nvPr>
        </p:nvSpPr>
        <p:spPr>
          <a:xfrm>
            <a:off x="212035" y="238540"/>
            <a:ext cx="5807765" cy="6520070"/>
          </a:xfrm>
        </p:spPr>
        <p:txBody>
          <a:bodyPr>
            <a:noAutofit/>
          </a:bodyPr>
          <a:lstStyle/>
          <a:p>
            <a:pPr marL="0" indent="0">
              <a:buNone/>
            </a:pPr>
            <a:endParaRPr lang="en-GB" sz="3200" dirty="0"/>
          </a:p>
          <a:p>
            <a:pPr marL="0" indent="0">
              <a:buNone/>
            </a:pPr>
            <a:r>
              <a:rPr lang="en-GB" sz="3200" b="1" dirty="0"/>
              <a:t>Imagine there's no (1) _______</a:t>
            </a:r>
            <a:br>
              <a:rPr lang="en-GB" sz="3200" b="1" dirty="0"/>
            </a:br>
            <a:r>
              <a:rPr lang="en-GB" sz="3200" b="1" dirty="0"/>
              <a:t>It's easy if you try</a:t>
            </a:r>
            <a:br>
              <a:rPr lang="en-GB" sz="3200" b="1" dirty="0"/>
            </a:br>
            <a:r>
              <a:rPr lang="en-GB" sz="3200" b="1" dirty="0"/>
              <a:t>No (2) _______ below us</a:t>
            </a:r>
            <a:br>
              <a:rPr lang="en-GB" sz="3200" b="1" dirty="0"/>
            </a:br>
            <a:r>
              <a:rPr lang="en-GB" sz="3200" b="1" dirty="0"/>
              <a:t>Above us only sky</a:t>
            </a:r>
            <a:br>
              <a:rPr lang="en-GB" sz="3200" b="1" dirty="0"/>
            </a:br>
            <a:r>
              <a:rPr lang="en-GB" sz="3200" b="1" dirty="0"/>
              <a:t>Imagine all the people</a:t>
            </a:r>
            <a:br>
              <a:rPr lang="en-GB" sz="3200" b="1" dirty="0"/>
            </a:br>
            <a:r>
              <a:rPr lang="en-GB" sz="3200" b="1" dirty="0"/>
              <a:t>Living for (3) _______... Aha-ah...</a:t>
            </a:r>
            <a:br>
              <a:rPr lang="en-GB" sz="3200" b="1" dirty="0"/>
            </a:br>
            <a:br>
              <a:rPr lang="en-GB" sz="3200" b="1" dirty="0"/>
            </a:br>
            <a:r>
              <a:rPr lang="en-GB" sz="3200" b="1" dirty="0"/>
              <a:t>Imagine there's no (4) _______</a:t>
            </a:r>
            <a:br>
              <a:rPr lang="en-GB" sz="3200" b="1" dirty="0"/>
            </a:br>
            <a:r>
              <a:rPr lang="en-GB" sz="3200" b="1" dirty="0"/>
              <a:t>It isn't hard to do</a:t>
            </a:r>
            <a:br>
              <a:rPr lang="en-GB" sz="3200" b="1" dirty="0"/>
            </a:br>
            <a:r>
              <a:rPr lang="en-GB" sz="3200" b="1" dirty="0"/>
              <a:t>Nothing to kill or die for</a:t>
            </a:r>
            <a:br>
              <a:rPr lang="en-GB" sz="3200" b="1" dirty="0"/>
            </a:br>
            <a:r>
              <a:rPr lang="en-GB" sz="3200" b="1" dirty="0"/>
              <a:t>And no (5) _______, too</a:t>
            </a:r>
            <a:br>
              <a:rPr lang="en-GB" sz="3200" b="1" dirty="0"/>
            </a:br>
            <a:r>
              <a:rPr lang="en-GB" sz="3200" b="1" dirty="0"/>
              <a:t>Imagine all the people</a:t>
            </a:r>
            <a:br>
              <a:rPr lang="en-GB" sz="3200" b="1" dirty="0"/>
            </a:br>
            <a:r>
              <a:rPr lang="en-GB" sz="3200" b="1" dirty="0"/>
              <a:t>Living life in (6) _______... </a:t>
            </a:r>
            <a:br>
              <a:rPr lang="en-GB" b="1" dirty="0"/>
            </a:br>
            <a:br>
              <a:rPr lang="en-GB" b="1" dirty="0"/>
            </a:br>
            <a:endParaRPr lang="en-GB" b="1" dirty="0"/>
          </a:p>
        </p:txBody>
      </p:sp>
      <p:sp>
        <p:nvSpPr>
          <p:cNvPr id="4" name="Content Placeholder 3">
            <a:extLst>
              <a:ext uri="{FF2B5EF4-FFF2-40B4-BE49-F238E27FC236}">
                <a16:creationId xmlns:a16="http://schemas.microsoft.com/office/drawing/2014/main" id="{C492CF7E-35FC-42AE-A772-EC2AB1D9044F}"/>
              </a:ext>
            </a:extLst>
          </p:cNvPr>
          <p:cNvSpPr>
            <a:spLocks noGrp="1"/>
          </p:cNvSpPr>
          <p:nvPr>
            <p:ph sz="half" idx="2"/>
          </p:nvPr>
        </p:nvSpPr>
        <p:spPr>
          <a:xfrm>
            <a:off x="6268278" y="365125"/>
            <a:ext cx="5807764" cy="6393485"/>
          </a:xfrm>
        </p:spPr>
        <p:txBody>
          <a:bodyPr>
            <a:normAutofit fontScale="85000" lnSpcReduction="20000"/>
          </a:bodyPr>
          <a:lstStyle/>
          <a:p>
            <a:pPr marL="0" indent="0">
              <a:buNone/>
            </a:pPr>
            <a:r>
              <a:rPr lang="en-GB" sz="3800" b="1" i="1" dirty="0"/>
              <a:t>Chorus:</a:t>
            </a:r>
          </a:p>
          <a:p>
            <a:pPr marL="0" indent="0">
              <a:buNone/>
            </a:pPr>
            <a:br>
              <a:rPr lang="en-GB" sz="3800" dirty="0"/>
            </a:br>
            <a:r>
              <a:rPr lang="en-GB" sz="3800" b="1" i="1" dirty="0"/>
              <a:t>You may say I'm a dreamer</a:t>
            </a:r>
            <a:br>
              <a:rPr lang="en-GB" sz="3800" b="1" i="1" dirty="0"/>
            </a:br>
            <a:r>
              <a:rPr lang="en-GB" sz="3800" b="1" i="1" dirty="0"/>
              <a:t>But I'm not the only one</a:t>
            </a:r>
            <a:br>
              <a:rPr lang="en-GB" sz="3800" b="1" i="1" dirty="0"/>
            </a:br>
            <a:r>
              <a:rPr lang="en-GB" sz="3800" b="1" i="1" dirty="0"/>
              <a:t>I hope someday you'll join us</a:t>
            </a:r>
            <a:br>
              <a:rPr lang="en-GB" sz="3800" b="1" i="1" dirty="0"/>
            </a:br>
            <a:r>
              <a:rPr lang="en-GB" sz="3800" b="1" i="1" dirty="0"/>
              <a:t>And the world will live as (7) </a:t>
            </a:r>
            <a:r>
              <a:rPr lang="en-GB" sz="3800" b="1" dirty="0"/>
              <a:t>_______</a:t>
            </a:r>
          </a:p>
          <a:p>
            <a:pPr marL="0" indent="0">
              <a:buNone/>
            </a:pPr>
            <a:br>
              <a:rPr lang="en-GB" sz="3800" b="1" dirty="0"/>
            </a:br>
            <a:r>
              <a:rPr lang="en-GB" sz="3800" b="1" dirty="0"/>
              <a:t>Imagine no (8) _______</a:t>
            </a:r>
            <a:br>
              <a:rPr lang="en-GB" sz="3800" b="1" dirty="0"/>
            </a:br>
            <a:r>
              <a:rPr lang="en-GB" sz="3800" b="1" dirty="0"/>
              <a:t>I wonder if you can</a:t>
            </a:r>
            <a:br>
              <a:rPr lang="en-GB" sz="3800" b="1" dirty="0"/>
            </a:br>
            <a:r>
              <a:rPr lang="en-GB" sz="3800" b="1" dirty="0"/>
              <a:t>No need for(9) _______ or (10) _______</a:t>
            </a:r>
            <a:br>
              <a:rPr lang="en-GB" sz="3800" b="1" dirty="0"/>
            </a:br>
            <a:r>
              <a:rPr lang="en-GB" sz="3800" b="1" dirty="0"/>
              <a:t>A brotherhood of man</a:t>
            </a:r>
            <a:br>
              <a:rPr lang="en-GB" sz="3800" b="1" dirty="0"/>
            </a:br>
            <a:r>
              <a:rPr lang="en-GB" sz="3800" b="1" dirty="0"/>
              <a:t>Imagine all the people</a:t>
            </a:r>
            <a:br>
              <a:rPr lang="en-GB" sz="3800" b="1" dirty="0"/>
            </a:br>
            <a:r>
              <a:rPr lang="en-GB" sz="3800" b="1" dirty="0"/>
              <a:t>Sharing all the world... </a:t>
            </a:r>
            <a:br>
              <a:rPr lang="en-GB" sz="3800" dirty="0"/>
            </a:br>
            <a:br>
              <a:rPr lang="en-GB" sz="3800" dirty="0"/>
            </a:br>
            <a:endParaRPr lang="en-GB" sz="3800" dirty="0"/>
          </a:p>
          <a:p>
            <a:endParaRPr lang="en-GB" dirty="0"/>
          </a:p>
        </p:txBody>
      </p:sp>
      <p:pic>
        <p:nvPicPr>
          <p:cNvPr id="5" name="Picture 4">
            <a:extLst>
              <a:ext uri="{FF2B5EF4-FFF2-40B4-BE49-F238E27FC236}">
                <a16:creationId xmlns:a16="http://schemas.microsoft.com/office/drawing/2014/main" id="{5EA0601C-7C96-4E78-AC32-3C673F0D349C}"/>
              </a:ext>
            </a:extLst>
          </p:cNvPr>
          <p:cNvPicPr>
            <a:picLocks noChangeAspect="1"/>
          </p:cNvPicPr>
          <p:nvPr/>
        </p:nvPicPr>
        <p:blipFill>
          <a:blip r:embed="rId3"/>
          <a:stretch>
            <a:fillRect/>
          </a:stretch>
        </p:blipFill>
        <p:spPr>
          <a:xfrm>
            <a:off x="10257184" y="5673158"/>
            <a:ext cx="1550504" cy="926426"/>
          </a:xfrm>
          <a:prstGeom prst="rect">
            <a:avLst/>
          </a:prstGeom>
        </p:spPr>
      </p:pic>
    </p:spTree>
    <p:extLst>
      <p:ext uri="{BB962C8B-B14F-4D97-AF65-F5344CB8AC3E}">
        <p14:creationId xmlns:p14="http://schemas.microsoft.com/office/powerpoint/2010/main" val="12647221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A6C121-A051-4CC8-918E-188810D627E9}"/>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6CC53AE8-CA1C-4491-9F8C-8D9E67B8726A}"/>
              </a:ext>
            </a:extLst>
          </p:cNvPr>
          <p:cNvSpPr>
            <a:spLocks noGrp="1"/>
          </p:cNvSpPr>
          <p:nvPr>
            <p:ph idx="1"/>
          </p:nvPr>
        </p:nvSpPr>
        <p:spPr/>
        <p:txBody>
          <a:bodyPr/>
          <a:lstStyle/>
          <a:p>
            <a:pPr marL="0" indent="0">
              <a:buNone/>
            </a:pPr>
            <a:r>
              <a:rPr lang="en-GB" dirty="0">
                <a:hlinkClick r:id="rId2"/>
              </a:rPr>
              <a:t>https://www.youtube.com/watch?v=vqLH44X1DcI</a:t>
            </a:r>
            <a:endParaRPr lang="en-GB" dirty="0"/>
          </a:p>
          <a:p>
            <a:endParaRPr lang="en-GB" dirty="0"/>
          </a:p>
          <a:p>
            <a:pPr marL="0" indent="0">
              <a:buNone/>
            </a:pPr>
            <a:r>
              <a:rPr lang="en-GB" dirty="0"/>
              <a:t>Creative commons</a:t>
            </a:r>
          </a:p>
        </p:txBody>
      </p:sp>
    </p:spTree>
    <p:extLst>
      <p:ext uri="{BB962C8B-B14F-4D97-AF65-F5344CB8AC3E}">
        <p14:creationId xmlns:p14="http://schemas.microsoft.com/office/powerpoint/2010/main" val="21336094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9899462-FC16-43B0-966B-FCA2634507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4654295" y="478232"/>
            <a:ext cx="7034121" cy="5918673"/>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331D813-DC09-4E50-A960-107B2FB68C94}"/>
              </a:ext>
            </a:extLst>
          </p:cNvPr>
          <p:cNvSpPr>
            <a:spLocks noGrp="1"/>
          </p:cNvSpPr>
          <p:nvPr>
            <p:ph type="title"/>
          </p:nvPr>
        </p:nvSpPr>
        <p:spPr>
          <a:xfrm>
            <a:off x="5297762" y="1053711"/>
            <a:ext cx="4257055" cy="45719"/>
          </a:xfrm>
        </p:spPr>
        <p:txBody>
          <a:bodyPr>
            <a:normAutofit fontScale="90000"/>
          </a:bodyPr>
          <a:lstStyle/>
          <a:p>
            <a:endParaRPr lang="en-GB" dirty="0">
              <a:solidFill>
                <a:srgbClr val="FFFFFF"/>
              </a:solidFill>
            </a:endParaRPr>
          </a:p>
        </p:txBody>
      </p:sp>
      <p:pic>
        <p:nvPicPr>
          <p:cNvPr id="5" name="Picture 4">
            <a:extLst>
              <a:ext uri="{FF2B5EF4-FFF2-40B4-BE49-F238E27FC236}">
                <a16:creationId xmlns:a16="http://schemas.microsoft.com/office/drawing/2014/main" id="{11AB99A5-A12B-459F-B668-5AED7D3314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273004">
            <a:off x="654144" y="245019"/>
            <a:ext cx="2943382" cy="3087464"/>
          </a:xfrm>
          <a:prstGeom prst="rect">
            <a:avLst/>
          </a:prstGeom>
        </p:spPr>
      </p:pic>
      <p:cxnSp>
        <p:nvCxnSpPr>
          <p:cNvPr id="15" name="Straight Connector 12">
            <a:extLst>
              <a:ext uri="{FF2B5EF4-FFF2-40B4-BE49-F238E27FC236}">
                <a16:creationId xmlns:a16="http://schemas.microsoft.com/office/drawing/2014/main" id="{AAFEA932-2DF1-410C-A00A-7A1E7DBF751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30098" y="2639023"/>
            <a:ext cx="4562441" cy="0"/>
          </a:xfrm>
          <a:prstGeom prst="line">
            <a:avLst/>
          </a:prstGeom>
          <a:ln w="22225">
            <a:solidFill>
              <a:srgbClr val="E7E6E6"/>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D2B29A8C-4195-41B1-BF11-1135F7CF2E3F}"/>
              </a:ext>
            </a:extLst>
          </p:cNvPr>
          <p:cNvPicPr>
            <a:picLocks noChangeAspect="1"/>
          </p:cNvPicPr>
          <p:nvPr/>
        </p:nvPicPr>
        <p:blipFill>
          <a:blip r:embed="rId4"/>
          <a:stretch>
            <a:fillRect/>
          </a:stretch>
        </p:blipFill>
        <p:spPr>
          <a:xfrm>
            <a:off x="481886" y="3890086"/>
            <a:ext cx="3662730" cy="2188481"/>
          </a:xfrm>
          <a:prstGeom prst="rect">
            <a:avLst/>
          </a:prstGeom>
        </p:spPr>
      </p:pic>
      <p:sp>
        <p:nvSpPr>
          <p:cNvPr id="3" name="Content Placeholder 2">
            <a:extLst>
              <a:ext uri="{FF2B5EF4-FFF2-40B4-BE49-F238E27FC236}">
                <a16:creationId xmlns:a16="http://schemas.microsoft.com/office/drawing/2014/main" id="{9D949953-C6AA-4E09-A6F3-641C133CD478}"/>
              </a:ext>
            </a:extLst>
          </p:cNvPr>
          <p:cNvSpPr>
            <a:spLocks noGrp="1"/>
          </p:cNvSpPr>
          <p:nvPr>
            <p:ph idx="1"/>
          </p:nvPr>
        </p:nvSpPr>
        <p:spPr>
          <a:xfrm>
            <a:off x="5297762" y="2639023"/>
            <a:ext cx="5747187" cy="3258190"/>
          </a:xfrm>
        </p:spPr>
        <p:txBody>
          <a:bodyPr anchor="t">
            <a:normAutofit/>
          </a:bodyPr>
          <a:lstStyle/>
          <a:p>
            <a:pPr marL="0" indent="0">
              <a:buNone/>
            </a:pPr>
            <a:r>
              <a:rPr lang="en-GB" sz="4800" dirty="0">
                <a:solidFill>
                  <a:srgbClr val="FFFFFF"/>
                </a:solidFill>
              </a:rPr>
              <a:t>Make a list of things that need to be done to make the world more peaceful…</a:t>
            </a:r>
          </a:p>
        </p:txBody>
      </p:sp>
    </p:spTree>
    <p:extLst>
      <p:ext uri="{BB962C8B-B14F-4D97-AF65-F5344CB8AC3E}">
        <p14:creationId xmlns:p14="http://schemas.microsoft.com/office/powerpoint/2010/main" val="4619348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16632"/>
            <a:ext cx="2458616" cy="864096"/>
          </a:xfrm>
        </p:spPr>
        <p:txBody>
          <a:bodyPr>
            <a:normAutofit/>
          </a:bodyPr>
          <a:lstStyle/>
          <a:p>
            <a:r>
              <a:rPr lang="en-GB" b="1" dirty="0">
                <a:solidFill>
                  <a:schemeClr val="tx2">
                    <a:lumMod val="50000"/>
                  </a:schemeClr>
                </a:solidFill>
              </a:rPr>
              <a:t>Match:</a:t>
            </a:r>
          </a:p>
        </p:txBody>
      </p:sp>
      <p:sp>
        <p:nvSpPr>
          <p:cNvPr id="4" name="Content Placeholder 3"/>
          <p:cNvSpPr>
            <a:spLocks noGrp="1"/>
          </p:cNvSpPr>
          <p:nvPr>
            <p:ph sz="half" idx="1"/>
          </p:nvPr>
        </p:nvSpPr>
        <p:spPr>
          <a:xfrm>
            <a:off x="1524000" y="980728"/>
            <a:ext cx="3131840" cy="5688632"/>
          </a:xfrm>
        </p:spPr>
        <p:txBody>
          <a:bodyPr>
            <a:normAutofit lnSpcReduction="10000"/>
          </a:bodyPr>
          <a:lstStyle/>
          <a:p>
            <a:pPr marL="0" indent="0">
              <a:buNone/>
            </a:pPr>
            <a:r>
              <a:rPr lang="en-GB" sz="3200" b="1" dirty="0">
                <a:solidFill>
                  <a:srgbClr val="C00000"/>
                </a:solidFill>
              </a:rPr>
              <a:t>1) conflict</a:t>
            </a:r>
          </a:p>
          <a:p>
            <a:pPr marL="0" indent="0">
              <a:buNone/>
            </a:pPr>
            <a:r>
              <a:rPr lang="en-GB" sz="3200" b="1" dirty="0">
                <a:solidFill>
                  <a:srgbClr val="C00000"/>
                </a:solidFill>
              </a:rPr>
              <a:t>2) corrupt</a:t>
            </a:r>
          </a:p>
          <a:p>
            <a:pPr marL="0" indent="0">
              <a:buNone/>
            </a:pPr>
            <a:r>
              <a:rPr lang="en-GB" sz="3200" b="1" dirty="0">
                <a:solidFill>
                  <a:srgbClr val="C00000"/>
                </a:solidFill>
              </a:rPr>
              <a:t>3) arms</a:t>
            </a:r>
          </a:p>
          <a:p>
            <a:pPr marL="0" indent="0">
              <a:buNone/>
            </a:pPr>
            <a:r>
              <a:rPr lang="en-GB" sz="3200" b="1" dirty="0">
                <a:solidFill>
                  <a:srgbClr val="C00000"/>
                </a:solidFill>
              </a:rPr>
              <a:t>4) neglect (n)</a:t>
            </a:r>
          </a:p>
          <a:p>
            <a:pPr marL="0" indent="0">
              <a:buNone/>
            </a:pPr>
            <a:r>
              <a:rPr lang="en-GB" sz="3200" b="1" dirty="0">
                <a:solidFill>
                  <a:srgbClr val="C00000"/>
                </a:solidFill>
              </a:rPr>
              <a:t>5) aggression</a:t>
            </a:r>
          </a:p>
          <a:p>
            <a:pPr marL="0" indent="0">
              <a:buNone/>
            </a:pPr>
            <a:r>
              <a:rPr lang="en-GB" sz="3200" b="1" dirty="0">
                <a:solidFill>
                  <a:srgbClr val="C00000"/>
                </a:solidFill>
              </a:rPr>
              <a:t>6) rebel (</a:t>
            </a:r>
            <a:r>
              <a:rPr lang="en-GB" sz="3200" b="1" dirty="0" err="1">
                <a:solidFill>
                  <a:srgbClr val="C00000"/>
                </a:solidFill>
              </a:rPr>
              <a:t>adj</a:t>
            </a:r>
            <a:r>
              <a:rPr lang="en-GB" sz="3200" b="1" dirty="0">
                <a:solidFill>
                  <a:srgbClr val="C00000"/>
                </a:solidFill>
              </a:rPr>
              <a:t>)</a:t>
            </a:r>
          </a:p>
          <a:p>
            <a:pPr marL="0" indent="0">
              <a:buNone/>
            </a:pPr>
            <a:r>
              <a:rPr lang="en-GB" sz="3200" b="1" dirty="0">
                <a:solidFill>
                  <a:srgbClr val="C00000"/>
                </a:solidFill>
              </a:rPr>
              <a:t>7) poverty</a:t>
            </a:r>
            <a:endParaRPr lang="en-GB" sz="2200" b="1" i="1" dirty="0">
              <a:solidFill>
                <a:srgbClr val="C00000"/>
              </a:solidFill>
            </a:endParaRPr>
          </a:p>
          <a:p>
            <a:pPr marL="0" indent="0">
              <a:buNone/>
            </a:pPr>
            <a:r>
              <a:rPr lang="en-GB" sz="3200" b="1" dirty="0">
                <a:solidFill>
                  <a:srgbClr val="C00000"/>
                </a:solidFill>
              </a:rPr>
              <a:t>8) marginalised</a:t>
            </a:r>
          </a:p>
          <a:p>
            <a:pPr marL="0" indent="0">
              <a:buNone/>
            </a:pPr>
            <a:r>
              <a:rPr lang="en-GB" sz="3200" b="1" dirty="0">
                <a:solidFill>
                  <a:srgbClr val="C00000"/>
                </a:solidFill>
              </a:rPr>
              <a:t>9) cooperation</a:t>
            </a:r>
          </a:p>
          <a:p>
            <a:pPr marL="0" indent="0">
              <a:buNone/>
            </a:pPr>
            <a:r>
              <a:rPr lang="en-GB" sz="3200" b="1" dirty="0">
                <a:solidFill>
                  <a:srgbClr val="C00000"/>
                </a:solidFill>
              </a:rPr>
              <a:t>10) treaty</a:t>
            </a:r>
            <a:endParaRPr lang="en-GB" sz="2600" b="1" dirty="0">
              <a:solidFill>
                <a:srgbClr val="C00000"/>
              </a:solidFill>
            </a:endParaRPr>
          </a:p>
          <a:p>
            <a:pPr marL="0" indent="0">
              <a:buNone/>
            </a:pPr>
            <a:endParaRPr lang="en-GB" sz="3200" b="1" dirty="0">
              <a:solidFill>
                <a:srgbClr val="C00000"/>
              </a:solidFill>
            </a:endParaRPr>
          </a:p>
          <a:p>
            <a:pPr marL="0" indent="0">
              <a:buNone/>
            </a:pPr>
            <a:endParaRPr lang="en-GB" sz="3200" b="1" dirty="0">
              <a:solidFill>
                <a:srgbClr val="C00000"/>
              </a:solidFill>
            </a:endParaRPr>
          </a:p>
          <a:p>
            <a:pPr marL="0" indent="0">
              <a:buNone/>
            </a:pPr>
            <a:endParaRPr lang="en-GB" sz="3200" b="1" dirty="0">
              <a:solidFill>
                <a:srgbClr val="C00000"/>
              </a:solidFill>
            </a:endParaRPr>
          </a:p>
          <a:p>
            <a:pPr marL="0" indent="0">
              <a:buNone/>
            </a:pPr>
            <a:endParaRPr lang="en-GB" dirty="0"/>
          </a:p>
          <a:p>
            <a:pPr marL="0" indent="0">
              <a:buNone/>
            </a:pPr>
            <a:endParaRPr lang="en-GB" dirty="0"/>
          </a:p>
        </p:txBody>
      </p:sp>
      <p:sp>
        <p:nvSpPr>
          <p:cNvPr id="5" name="Content Placeholder 4"/>
          <p:cNvSpPr>
            <a:spLocks noGrp="1"/>
          </p:cNvSpPr>
          <p:nvPr>
            <p:ph sz="half" idx="2"/>
          </p:nvPr>
        </p:nvSpPr>
        <p:spPr>
          <a:xfrm>
            <a:off x="4511824" y="0"/>
            <a:ext cx="6048672" cy="6858000"/>
          </a:xfrm>
        </p:spPr>
        <p:txBody>
          <a:bodyPr>
            <a:normAutofit lnSpcReduction="10000"/>
          </a:bodyPr>
          <a:lstStyle/>
          <a:p>
            <a:pPr marL="514350" indent="-514350">
              <a:buAutoNum type="alphaLcParenR"/>
            </a:pPr>
            <a:endParaRPr lang="en-GB" sz="2900" b="1" dirty="0">
              <a:solidFill>
                <a:srgbClr val="7030A0"/>
              </a:solidFill>
            </a:endParaRPr>
          </a:p>
          <a:p>
            <a:pPr marL="0" indent="0">
              <a:buNone/>
            </a:pPr>
            <a:r>
              <a:rPr lang="en-GB" sz="2900" b="1" dirty="0">
                <a:solidFill>
                  <a:srgbClr val="7030A0"/>
                </a:solidFill>
              </a:rPr>
              <a:t>a) not honest, </a:t>
            </a:r>
            <a:r>
              <a:rPr lang="en-GB" sz="2900" b="1" dirty="0" err="1">
                <a:solidFill>
                  <a:srgbClr val="7030A0"/>
                </a:solidFill>
              </a:rPr>
              <a:t>eg</a:t>
            </a:r>
            <a:r>
              <a:rPr lang="en-GB" sz="2900" b="1">
                <a:solidFill>
                  <a:srgbClr val="7030A0"/>
                </a:solidFill>
              </a:rPr>
              <a:t> bribery</a:t>
            </a:r>
            <a:endParaRPr lang="en-GB" sz="2900" b="1" dirty="0">
              <a:solidFill>
                <a:srgbClr val="7030A0"/>
              </a:solidFill>
            </a:endParaRPr>
          </a:p>
          <a:p>
            <a:pPr marL="0" indent="0">
              <a:buNone/>
            </a:pPr>
            <a:r>
              <a:rPr lang="en-GB" sz="2900" b="1" dirty="0">
                <a:solidFill>
                  <a:srgbClr val="7030A0"/>
                </a:solidFill>
              </a:rPr>
              <a:t>b) living on the edge of society                     </a:t>
            </a:r>
          </a:p>
          <a:p>
            <a:pPr marL="0" indent="0">
              <a:buNone/>
            </a:pPr>
            <a:r>
              <a:rPr lang="en-GB" sz="2900" b="1" dirty="0">
                <a:solidFill>
                  <a:srgbClr val="7030A0"/>
                </a:solidFill>
              </a:rPr>
              <a:t>c) having very little or no money or</a:t>
            </a:r>
          </a:p>
          <a:p>
            <a:pPr marL="0" indent="0">
              <a:buNone/>
            </a:pPr>
            <a:r>
              <a:rPr lang="en-GB" sz="2900" b="1" dirty="0">
                <a:solidFill>
                  <a:srgbClr val="7030A0"/>
                </a:solidFill>
              </a:rPr>
              <a:t>    possessions</a:t>
            </a:r>
          </a:p>
          <a:p>
            <a:pPr marL="0" indent="0">
              <a:buNone/>
            </a:pPr>
            <a:r>
              <a:rPr lang="en-GB" sz="2900" b="1" dirty="0">
                <a:solidFill>
                  <a:srgbClr val="7030A0"/>
                </a:solidFill>
              </a:rPr>
              <a:t>d) fighting, strong disagreement, war</a:t>
            </a:r>
          </a:p>
          <a:p>
            <a:pPr marL="0" indent="0">
              <a:buNone/>
            </a:pPr>
            <a:r>
              <a:rPr lang="en-GB" sz="2900" b="1" dirty="0">
                <a:solidFill>
                  <a:srgbClr val="7030A0"/>
                </a:solidFill>
              </a:rPr>
              <a:t>e) </a:t>
            </a:r>
          </a:p>
          <a:p>
            <a:pPr marL="0" indent="0">
              <a:buNone/>
            </a:pPr>
            <a:endParaRPr lang="en-GB" sz="2900" b="1" dirty="0">
              <a:solidFill>
                <a:srgbClr val="7030A0"/>
              </a:solidFill>
            </a:endParaRPr>
          </a:p>
          <a:p>
            <a:pPr marL="0" indent="0">
              <a:buNone/>
            </a:pPr>
            <a:r>
              <a:rPr lang="en-GB" sz="2900" b="1" dirty="0">
                <a:solidFill>
                  <a:srgbClr val="7030A0"/>
                </a:solidFill>
              </a:rPr>
              <a:t>f) violent action</a:t>
            </a:r>
          </a:p>
          <a:p>
            <a:pPr marL="0" indent="0">
              <a:buNone/>
            </a:pPr>
            <a:r>
              <a:rPr lang="en-GB" sz="2900" b="1" dirty="0">
                <a:solidFill>
                  <a:srgbClr val="7030A0"/>
                </a:solidFill>
              </a:rPr>
              <a:t>g) taking action against the system</a:t>
            </a:r>
          </a:p>
          <a:p>
            <a:pPr marL="0" indent="0">
              <a:buNone/>
            </a:pPr>
            <a:r>
              <a:rPr lang="en-GB" sz="2900" b="1" dirty="0">
                <a:solidFill>
                  <a:srgbClr val="7030A0"/>
                </a:solidFill>
              </a:rPr>
              <a:t>h) helping one another</a:t>
            </a:r>
          </a:p>
          <a:p>
            <a:pPr marL="0" indent="0">
              <a:buNone/>
            </a:pPr>
            <a:r>
              <a:rPr lang="en-GB" sz="2900" b="1" dirty="0" err="1">
                <a:solidFill>
                  <a:srgbClr val="7030A0"/>
                </a:solidFill>
              </a:rPr>
              <a:t>i</a:t>
            </a:r>
            <a:r>
              <a:rPr lang="en-GB" sz="2900" b="1" dirty="0">
                <a:solidFill>
                  <a:srgbClr val="7030A0"/>
                </a:solidFill>
              </a:rPr>
              <a:t>) not looking after someone</a:t>
            </a:r>
          </a:p>
          <a:p>
            <a:pPr marL="0" indent="0">
              <a:buNone/>
            </a:pPr>
            <a:r>
              <a:rPr lang="en-GB" sz="2900" b="1" dirty="0">
                <a:solidFill>
                  <a:srgbClr val="7030A0"/>
                </a:solidFill>
              </a:rPr>
              <a:t>j) a signed agreement between countries</a:t>
            </a:r>
          </a:p>
        </p:txBody>
      </p:sp>
      <p:pic>
        <p:nvPicPr>
          <p:cNvPr id="6" name="Picture 5" descr="A close up of a weapon&#10;&#10;Description generated with high confidence">
            <a:extLst>
              <a:ext uri="{FF2B5EF4-FFF2-40B4-BE49-F238E27FC236}">
                <a16:creationId xmlns:a16="http://schemas.microsoft.com/office/drawing/2014/main" id="{330ECA59-9BDE-4565-8795-1C275F7BEB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31156" y="2928865"/>
            <a:ext cx="1193292" cy="800100"/>
          </a:xfrm>
          <a:prstGeom prst="rect">
            <a:avLst/>
          </a:prstGeom>
        </p:spPr>
      </p:pic>
      <p:pic>
        <p:nvPicPr>
          <p:cNvPr id="9" name="Picture 8" descr="A close up of a gun&#10;&#10;Description generated with high confidence">
            <a:extLst>
              <a:ext uri="{FF2B5EF4-FFF2-40B4-BE49-F238E27FC236}">
                <a16:creationId xmlns:a16="http://schemas.microsoft.com/office/drawing/2014/main" id="{331F2050-97FF-4768-A4BD-8CC3B39E510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47143" y="2928865"/>
            <a:ext cx="2257425" cy="800100"/>
          </a:xfrm>
          <a:prstGeom prst="rect">
            <a:avLst/>
          </a:prstGeom>
        </p:spPr>
      </p:pic>
      <p:pic>
        <p:nvPicPr>
          <p:cNvPr id="7" name="Picture 6">
            <a:extLst>
              <a:ext uri="{FF2B5EF4-FFF2-40B4-BE49-F238E27FC236}">
                <a16:creationId xmlns:a16="http://schemas.microsoft.com/office/drawing/2014/main" id="{B93550E1-3C5E-400A-8866-5630A18E0AA4}"/>
              </a:ext>
            </a:extLst>
          </p:cNvPr>
          <p:cNvPicPr>
            <a:picLocks noChangeAspect="1"/>
          </p:cNvPicPr>
          <p:nvPr/>
        </p:nvPicPr>
        <p:blipFill>
          <a:blip r:embed="rId5"/>
          <a:stretch>
            <a:fillRect/>
          </a:stretch>
        </p:blipFill>
        <p:spPr>
          <a:xfrm>
            <a:off x="9729499" y="5251347"/>
            <a:ext cx="1877001" cy="1121508"/>
          </a:xfrm>
          <a:prstGeom prst="rect">
            <a:avLst/>
          </a:prstGeom>
        </p:spPr>
      </p:pic>
    </p:spTree>
    <p:extLst>
      <p:ext uri="{BB962C8B-B14F-4D97-AF65-F5344CB8AC3E}">
        <p14:creationId xmlns:p14="http://schemas.microsoft.com/office/powerpoint/2010/main" val="17526601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A3B0C5-E77D-4D98-B2D5-469F9936C517}"/>
              </a:ext>
            </a:extLst>
          </p:cNvPr>
          <p:cNvSpPr>
            <a:spLocks noGrp="1"/>
          </p:cNvSpPr>
          <p:nvPr>
            <p:ph type="title"/>
          </p:nvPr>
        </p:nvSpPr>
        <p:spPr>
          <a:xfrm>
            <a:off x="838200" y="365126"/>
            <a:ext cx="10515600" cy="708300"/>
          </a:xfrm>
        </p:spPr>
        <p:txBody>
          <a:bodyPr>
            <a:noAutofit/>
          </a:bodyPr>
          <a:lstStyle/>
          <a:p>
            <a:r>
              <a:rPr lang="en-GB" sz="2400" b="1" dirty="0">
                <a:solidFill>
                  <a:srgbClr val="7030A0"/>
                </a:solidFill>
              </a:rPr>
              <a:t>Part One: Discuss what you think the answers might be and then read to check:</a:t>
            </a:r>
            <a:endParaRPr lang="en-GB" sz="2400" dirty="0">
              <a:solidFill>
                <a:srgbClr val="7030A0"/>
              </a:solidFill>
            </a:endParaRPr>
          </a:p>
        </p:txBody>
      </p:sp>
      <p:sp>
        <p:nvSpPr>
          <p:cNvPr id="3" name="Content Placeholder 2">
            <a:extLst>
              <a:ext uri="{FF2B5EF4-FFF2-40B4-BE49-F238E27FC236}">
                <a16:creationId xmlns:a16="http://schemas.microsoft.com/office/drawing/2014/main" id="{E4FFC659-7817-4A6B-BF5F-6412BBC745C1}"/>
              </a:ext>
            </a:extLst>
          </p:cNvPr>
          <p:cNvSpPr>
            <a:spLocks noGrp="1"/>
          </p:cNvSpPr>
          <p:nvPr>
            <p:ph idx="1"/>
          </p:nvPr>
        </p:nvSpPr>
        <p:spPr>
          <a:xfrm>
            <a:off x="838200" y="1073426"/>
            <a:ext cx="10515600" cy="5539409"/>
          </a:xfrm>
        </p:spPr>
        <p:txBody>
          <a:bodyPr>
            <a:normAutofit lnSpcReduction="10000"/>
          </a:bodyPr>
          <a:lstStyle/>
          <a:p>
            <a:pPr marL="514350" indent="-514350">
              <a:buAutoNum type="arabicParenR"/>
            </a:pPr>
            <a:r>
              <a:rPr lang="en-GB" sz="2400" b="1" dirty="0"/>
              <a:t>The police often create social problems. True/false?</a:t>
            </a:r>
          </a:p>
          <a:p>
            <a:pPr marL="514350" indent="-514350">
              <a:buAutoNum type="arabicParenR"/>
            </a:pPr>
            <a:r>
              <a:rPr lang="en-GB" sz="2400" b="1" dirty="0"/>
              <a:t>One or two dishonest people can affect others. True/false?</a:t>
            </a:r>
          </a:p>
          <a:p>
            <a:pPr marL="514350" indent="-514350">
              <a:buAutoNum type="arabicParenR"/>
            </a:pPr>
            <a:r>
              <a:rPr lang="en-GB" sz="2400" b="1" dirty="0"/>
              <a:t>It is necessary for governments to look after their citizens better. True/false? </a:t>
            </a:r>
          </a:p>
          <a:p>
            <a:pPr marL="514350" indent="-514350">
              <a:buAutoNum type="arabicParenR"/>
            </a:pPr>
            <a:r>
              <a:rPr lang="en-GB" sz="2400" b="1" dirty="0"/>
              <a:t>Newspapers and TV cause conflict. True/false?</a:t>
            </a:r>
          </a:p>
          <a:p>
            <a:pPr marL="514350" indent="-514350">
              <a:buAutoNum type="arabicParenR"/>
            </a:pPr>
            <a:r>
              <a:rPr lang="en-GB" sz="2400" b="1" dirty="0"/>
              <a:t>Gender inequality causes more problems for society than a weak economy. True/false?</a:t>
            </a:r>
          </a:p>
          <a:p>
            <a:pPr marL="514350" indent="-514350">
              <a:buAutoNum type="arabicParenR"/>
            </a:pPr>
            <a:r>
              <a:rPr lang="en-GB" sz="2400" b="1" dirty="0"/>
              <a:t>Cooperation between people is short lived when women engage in peace projects. True/false?</a:t>
            </a:r>
          </a:p>
          <a:p>
            <a:pPr marL="514350" indent="-514350">
              <a:buAutoNum type="arabicParenR"/>
            </a:pPr>
            <a:r>
              <a:rPr lang="en-GB" sz="2400" b="1" dirty="0"/>
              <a:t>Sharing wealth between people in society does not reduce conflict. True/false?</a:t>
            </a:r>
          </a:p>
          <a:p>
            <a:pPr marL="514350" indent="-514350">
              <a:buAutoNum type="arabicParenR"/>
            </a:pPr>
            <a:r>
              <a:rPr lang="en-GB" sz="2400" b="1" dirty="0"/>
              <a:t>When the rich do not pay their taxes, it creates conflict. True/false?</a:t>
            </a:r>
          </a:p>
          <a:p>
            <a:pPr marL="457200" indent="-457200">
              <a:buAutoNum type="arabicParenR" startAt="9"/>
            </a:pPr>
            <a:r>
              <a:rPr lang="en-GB" sz="2400" b="1" dirty="0"/>
              <a:t>In East Africa the effects of climate change are creating disagreements over</a:t>
            </a:r>
          </a:p>
          <a:p>
            <a:pPr marL="0" indent="0">
              <a:buNone/>
            </a:pPr>
            <a:r>
              <a:rPr lang="en-GB" sz="2400" b="1" dirty="0"/>
              <a:t>       natural resources. True/false?</a:t>
            </a:r>
          </a:p>
          <a:p>
            <a:pPr marL="0" indent="0">
              <a:buNone/>
            </a:pPr>
            <a:r>
              <a:rPr lang="en-GB" sz="2400" b="1" dirty="0"/>
              <a:t>10)  Climate change is less of a problem for the world than arms. True/false?</a:t>
            </a:r>
          </a:p>
          <a:p>
            <a:pPr marL="0" indent="0">
              <a:buNone/>
            </a:pPr>
            <a:endParaRPr lang="en-GB" sz="2400" dirty="0"/>
          </a:p>
          <a:p>
            <a:pPr marL="0" indent="0">
              <a:buNone/>
            </a:pPr>
            <a:endParaRPr lang="en-GB" sz="2400" dirty="0"/>
          </a:p>
          <a:p>
            <a:pPr marL="0" indent="0">
              <a:buNone/>
            </a:pPr>
            <a:endParaRPr lang="en-GB" sz="2400" dirty="0"/>
          </a:p>
          <a:p>
            <a:pPr marL="514350" indent="-514350">
              <a:buAutoNum type="arabicParenR"/>
            </a:pPr>
            <a:endParaRPr lang="en-GB" sz="2400" dirty="0"/>
          </a:p>
          <a:p>
            <a:pPr marL="514350" indent="-514350">
              <a:buAutoNum type="arabicParenR"/>
            </a:pPr>
            <a:endParaRPr lang="en-GB" sz="2400" dirty="0"/>
          </a:p>
          <a:p>
            <a:pPr marL="514350" indent="-514350">
              <a:buAutoNum type="arabicParenR"/>
            </a:pPr>
            <a:endParaRPr lang="en-GB" sz="2400" dirty="0"/>
          </a:p>
          <a:p>
            <a:pPr marL="514350" indent="-514350">
              <a:buAutoNum type="arabicParenR"/>
            </a:pPr>
            <a:endParaRPr lang="en-GB" dirty="0"/>
          </a:p>
          <a:p>
            <a:pPr marL="514350" indent="-514350">
              <a:buAutoNum type="arabicParenR"/>
            </a:pPr>
            <a:endParaRPr lang="en-GB" dirty="0"/>
          </a:p>
          <a:p>
            <a:pPr marL="514350" indent="-514350">
              <a:buAutoNum type="arabicParenR"/>
            </a:pPr>
            <a:endParaRPr lang="en-GB" dirty="0"/>
          </a:p>
          <a:p>
            <a:pPr marL="514350" indent="-514350">
              <a:buAutoNum type="arabicParenR"/>
            </a:pPr>
            <a:endParaRPr lang="en-GB" dirty="0"/>
          </a:p>
          <a:p>
            <a:pPr marL="514350" indent="-514350">
              <a:buAutoNum type="arabicParenR"/>
            </a:pPr>
            <a:endParaRPr lang="en-GB" dirty="0"/>
          </a:p>
          <a:p>
            <a:pPr marL="514350" indent="-514350">
              <a:buAutoNum type="arabicParenR"/>
            </a:pPr>
            <a:endParaRPr lang="en-GB" dirty="0"/>
          </a:p>
        </p:txBody>
      </p:sp>
      <p:pic>
        <p:nvPicPr>
          <p:cNvPr id="4" name="Picture 3">
            <a:extLst>
              <a:ext uri="{FF2B5EF4-FFF2-40B4-BE49-F238E27FC236}">
                <a16:creationId xmlns:a16="http://schemas.microsoft.com/office/drawing/2014/main" id="{0428BFB8-C576-423A-A7B5-C7661DEFBC05}"/>
              </a:ext>
            </a:extLst>
          </p:cNvPr>
          <p:cNvPicPr>
            <a:picLocks noChangeAspect="1"/>
          </p:cNvPicPr>
          <p:nvPr/>
        </p:nvPicPr>
        <p:blipFill>
          <a:blip r:embed="rId2"/>
          <a:stretch>
            <a:fillRect/>
          </a:stretch>
        </p:blipFill>
        <p:spPr>
          <a:xfrm>
            <a:off x="10648761" y="719276"/>
            <a:ext cx="1410077" cy="842521"/>
          </a:xfrm>
          <a:prstGeom prst="rect">
            <a:avLst/>
          </a:prstGeom>
        </p:spPr>
      </p:pic>
    </p:spTree>
    <p:extLst>
      <p:ext uri="{BB962C8B-B14F-4D97-AF65-F5344CB8AC3E}">
        <p14:creationId xmlns:p14="http://schemas.microsoft.com/office/powerpoint/2010/main" val="7761391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996FA5E-E852-469E-87A2-68571188B314}"/>
              </a:ext>
            </a:extLst>
          </p:cNvPr>
          <p:cNvSpPr/>
          <p:nvPr/>
        </p:nvSpPr>
        <p:spPr>
          <a:xfrm>
            <a:off x="0" y="145773"/>
            <a:ext cx="12085983" cy="6247864"/>
          </a:xfrm>
          <a:prstGeom prst="rect">
            <a:avLst/>
          </a:prstGeom>
        </p:spPr>
        <p:txBody>
          <a:bodyPr wrap="square">
            <a:spAutoFit/>
          </a:bodyPr>
          <a:lstStyle/>
          <a:p>
            <a:r>
              <a:rPr lang="en-GB" sz="2000" b="1" dirty="0"/>
              <a:t>1 First, we must stop exclusion</a:t>
            </a:r>
            <a:r>
              <a:rPr lang="en-GB" sz="2000" dirty="0"/>
              <a:t> </a:t>
            </a:r>
          </a:p>
          <a:p>
            <a:r>
              <a:rPr lang="en-GB" sz="2000" dirty="0"/>
              <a:t>Evidence shows that conflict happens in places where people can’t trust the police or get access to justice. And a corrupt few people steal other people’s possibilities of a good life. Governments everywhere need to start respecting their people and stop the neglect and abuse of their own people. We must challenge the media and others that talk about ‘them-and-us’ so that we can stop spreading hate. </a:t>
            </a:r>
          </a:p>
          <a:p>
            <a:r>
              <a:rPr lang="en-GB" sz="2000" b="1" dirty="0"/>
              <a:t>2 Have true equality between women and men</a:t>
            </a:r>
            <a:r>
              <a:rPr lang="en-GB" sz="2000" dirty="0"/>
              <a:t> </a:t>
            </a:r>
          </a:p>
          <a:p>
            <a:r>
              <a:rPr lang="en-GB" sz="2000" dirty="0"/>
              <a:t>Research in Valerie Hudson’s </a:t>
            </a:r>
            <a:r>
              <a:rPr lang="en-GB" sz="2000" i="1" dirty="0"/>
              <a:t>Sex and World Peace</a:t>
            </a:r>
            <a:r>
              <a:rPr lang="en-GB" sz="2000" dirty="0"/>
              <a:t> (2012) says that the larger the gender inequality in a country, the more likely it is to be involved in violent conflict. Gender inequality is more likely than GDP, the level of democracy, or ethnic-religious identity, to bring conflict. But when women take part in peace processes, peace is more likely to last longer. </a:t>
            </a:r>
          </a:p>
          <a:p>
            <a:r>
              <a:rPr lang="en-GB" sz="2000" b="1" dirty="0"/>
              <a:t>3 Share wealth fairly</a:t>
            </a:r>
            <a:r>
              <a:rPr lang="en-GB" sz="2000" dirty="0"/>
              <a:t> </a:t>
            </a:r>
          </a:p>
          <a:p>
            <a:r>
              <a:rPr lang="en-GB" sz="2000" dirty="0"/>
              <a:t>A World Bank survey says 40 per cent of people who join rebel groups do so because they have no economic opportunities. Poverty is important here - more equal societies have high levels of trust and low levels of violence. Economic fairness in public resources, taxation, and tax evasion is also important. The transfer of wealth from rich to poor, and not from poor to rich, improves security for everyone. </a:t>
            </a:r>
          </a:p>
          <a:p>
            <a:r>
              <a:rPr lang="en-GB" sz="2000" b="1" dirty="0"/>
              <a:t>4 Take action on climate change</a:t>
            </a:r>
            <a:r>
              <a:rPr lang="en-GB" sz="2000" dirty="0"/>
              <a:t> </a:t>
            </a:r>
          </a:p>
          <a:p>
            <a:r>
              <a:rPr lang="en-GB" sz="2000" dirty="0"/>
              <a:t>Ecological stress from global warming makes conflicts over resources such as land and water worse, particularly in East Africa. The UN climate agreement shows that the world can take action on and help crises by co-operation, and not war. Dan Smith, from the leading arms-control thinktank SIPRI, says a climate agreement ‘is the greatest peace deal the world could have.’ </a:t>
            </a:r>
          </a:p>
        </p:txBody>
      </p:sp>
    </p:spTree>
    <p:extLst>
      <p:ext uri="{BB962C8B-B14F-4D97-AF65-F5344CB8AC3E}">
        <p14:creationId xmlns:p14="http://schemas.microsoft.com/office/powerpoint/2010/main" val="1072991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755</TotalTime>
  <Words>1544</Words>
  <Application>Microsoft Office PowerPoint</Application>
  <PresentationFormat>Widescreen</PresentationFormat>
  <Paragraphs>189</Paragraphs>
  <Slides>17</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Calibri Light</vt:lpstr>
      <vt:lpstr>Office Theme</vt:lpstr>
      <vt:lpstr>Steps to World Peace</vt:lpstr>
      <vt:lpstr>PowerPoint Presentation</vt:lpstr>
      <vt:lpstr>Who is he? What do you know about him?</vt:lpstr>
      <vt:lpstr>PowerPoint Presentation</vt:lpstr>
      <vt:lpstr>PowerPoint Presentation</vt:lpstr>
      <vt:lpstr>PowerPoint Presentation</vt:lpstr>
      <vt:lpstr>Match:</vt:lpstr>
      <vt:lpstr>Part One: Discuss what you think the answers might be and then read to check:</vt:lpstr>
      <vt:lpstr>PowerPoint Presentation</vt:lpstr>
      <vt:lpstr>Part two: Match the titles to the paragraphs:</vt:lpstr>
      <vt:lpstr>PowerPoint Presentation</vt:lpstr>
      <vt:lpstr>Put these in order of importance with the most important first and discuss why:</vt:lpstr>
      <vt:lpstr>Now write sentences comparing how important these ideas are using the comparison words in red and saying why?</vt:lpstr>
      <vt:lpstr>Grammar</vt:lpstr>
      <vt:lpstr>Make sentences using If and the second conditional:</vt:lpstr>
      <vt:lpstr>Put two or three of these words together in sentences</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dc:creator>
  <cp:lastModifiedBy>John</cp:lastModifiedBy>
  <cp:revision>75</cp:revision>
  <dcterms:created xsi:type="dcterms:W3CDTF">2018-10-04T07:53:06Z</dcterms:created>
  <dcterms:modified xsi:type="dcterms:W3CDTF">2018-10-08T10:01:02Z</dcterms:modified>
</cp:coreProperties>
</file>